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59" d="100"/>
          <a:sy n="59" d="100"/>
        </p:scale>
        <p:origin x="78"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A52363-4CFA-48E9-BAF7-88483639E17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0B40227-28E2-40F0-AD7C-2F5EE6E20F51}">
      <dgm:prSet/>
      <dgm:spPr/>
      <dgm:t>
        <a:bodyPr/>
        <a:lstStyle/>
        <a:p>
          <a:r>
            <a:rPr lang="en-US" b="1"/>
            <a:t>Definition: </a:t>
          </a:r>
          <a:r>
            <a:rPr lang="en-US"/>
            <a:t>Workplace diversity is a people issue, focused on the differences and similarities that people bring to an organization.</a:t>
          </a:r>
        </a:p>
      </dgm:t>
    </dgm:pt>
    <dgm:pt modelId="{92D726F7-E9C6-403E-B8F2-AF6C7A86C5F9}" type="parTrans" cxnId="{D6FBD290-0062-46C1-8502-51345D69AD01}">
      <dgm:prSet/>
      <dgm:spPr/>
      <dgm:t>
        <a:bodyPr/>
        <a:lstStyle/>
        <a:p>
          <a:endParaRPr lang="en-US"/>
        </a:p>
      </dgm:t>
    </dgm:pt>
    <dgm:pt modelId="{BA8237F1-9A44-4024-BA84-1A7D08CA0BF0}" type="sibTrans" cxnId="{D6FBD290-0062-46C1-8502-51345D69AD01}">
      <dgm:prSet/>
      <dgm:spPr/>
      <dgm:t>
        <a:bodyPr/>
        <a:lstStyle/>
        <a:p>
          <a:endParaRPr lang="en-US"/>
        </a:p>
      </dgm:t>
    </dgm:pt>
    <dgm:pt modelId="{B9BA3CF7-A576-4E92-B353-219745AFE0DB}">
      <dgm:prSet/>
      <dgm:spPr/>
      <dgm:t>
        <a:bodyPr/>
        <a:lstStyle/>
        <a:p>
          <a:r>
            <a:rPr lang="en-US"/>
            <a:t>It is usually defined broadly to include dimensions beyond those specified legally in equal opportunity and affirmative action non-discrimination statues.</a:t>
          </a:r>
        </a:p>
      </dgm:t>
    </dgm:pt>
    <dgm:pt modelId="{625064D5-F5B5-46C7-A8DD-56D60642CC41}" type="parTrans" cxnId="{9622D4B9-7BB5-4997-B753-B131DE4318A4}">
      <dgm:prSet/>
      <dgm:spPr/>
      <dgm:t>
        <a:bodyPr/>
        <a:lstStyle/>
        <a:p>
          <a:endParaRPr lang="en-US"/>
        </a:p>
      </dgm:t>
    </dgm:pt>
    <dgm:pt modelId="{83D381D4-917F-42BF-946F-7BA1D8D9EE61}" type="sibTrans" cxnId="{9622D4B9-7BB5-4997-B753-B131DE4318A4}">
      <dgm:prSet/>
      <dgm:spPr/>
      <dgm:t>
        <a:bodyPr/>
        <a:lstStyle/>
        <a:p>
          <a:endParaRPr lang="en-US"/>
        </a:p>
      </dgm:t>
    </dgm:pt>
    <dgm:pt modelId="{80E24FC0-A417-4558-98B3-E928E3FF7858}">
      <dgm:prSet/>
      <dgm:spPr/>
      <dgm:t>
        <a:bodyPr/>
        <a:lstStyle/>
        <a:p>
          <a:r>
            <a:rPr lang="en-US"/>
            <a:t>Diversity is often interpreted to include dimensions which influence the identities and perspectives that people bring, such as profession, education, parental status and geographic location.</a:t>
          </a:r>
        </a:p>
      </dgm:t>
    </dgm:pt>
    <dgm:pt modelId="{D76A2467-E7CB-4CF9-84D7-D614797281CC}" type="parTrans" cxnId="{6BFC3168-DC7D-4FDC-87AB-B227D6ABB162}">
      <dgm:prSet/>
      <dgm:spPr/>
      <dgm:t>
        <a:bodyPr/>
        <a:lstStyle/>
        <a:p>
          <a:endParaRPr lang="en-US"/>
        </a:p>
      </dgm:t>
    </dgm:pt>
    <dgm:pt modelId="{7C98F751-71CB-47E0-92F7-D572622D0E09}" type="sibTrans" cxnId="{6BFC3168-DC7D-4FDC-87AB-B227D6ABB162}">
      <dgm:prSet/>
      <dgm:spPr/>
      <dgm:t>
        <a:bodyPr/>
        <a:lstStyle/>
        <a:p>
          <a:endParaRPr lang="en-US"/>
        </a:p>
      </dgm:t>
    </dgm:pt>
    <dgm:pt modelId="{6ABD86ED-DE02-4BAC-AFED-71E7584E275F}" type="pres">
      <dgm:prSet presAssocID="{ECA52363-4CFA-48E9-BAF7-88483639E176}" presName="linear" presStyleCnt="0">
        <dgm:presLayoutVars>
          <dgm:animLvl val="lvl"/>
          <dgm:resizeHandles val="exact"/>
        </dgm:presLayoutVars>
      </dgm:prSet>
      <dgm:spPr/>
    </dgm:pt>
    <dgm:pt modelId="{B0989D72-02BF-454F-B836-7A4F1FF6818C}" type="pres">
      <dgm:prSet presAssocID="{00B40227-28E2-40F0-AD7C-2F5EE6E20F51}" presName="parentText" presStyleLbl="node1" presStyleIdx="0" presStyleCnt="3">
        <dgm:presLayoutVars>
          <dgm:chMax val="0"/>
          <dgm:bulletEnabled val="1"/>
        </dgm:presLayoutVars>
      </dgm:prSet>
      <dgm:spPr/>
    </dgm:pt>
    <dgm:pt modelId="{5B4BD499-F456-4BC0-A1EB-A5034C27C308}" type="pres">
      <dgm:prSet presAssocID="{BA8237F1-9A44-4024-BA84-1A7D08CA0BF0}" presName="spacer" presStyleCnt="0"/>
      <dgm:spPr/>
    </dgm:pt>
    <dgm:pt modelId="{C84C818E-14B8-45CA-B2EC-0FA5134091E9}" type="pres">
      <dgm:prSet presAssocID="{B9BA3CF7-A576-4E92-B353-219745AFE0DB}" presName="parentText" presStyleLbl="node1" presStyleIdx="1" presStyleCnt="3">
        <dgm:presLayoutVars>
          <dgm:chMax val="0"/>
          <dgm:bulletEnabled val="1"/>
        </dgm:presLayoutVars>
      </dgm:prSet>
      <dgm:spPr/>
    </dgm:pt>
    <dgm:pt modelId="{54E7A057-8FE0-4DDD-A4A4-DDA0FDEAB7BB}" type="pres">
      <dgm:prSet presAssocID="{83D381D4-917F-42BF-946F-7BA1D8D9EE61}" presName="spacer" presStyleCnt="0"/>
      <dgm:spPr/>
    </dgm:pt>
    <dgm:pt modelId="{F8C88E6B-2A81-450E-A876-926137A54C94}" type="pres">
      <dgm:prSet presAssocID="{80E24FC0-A417-4558-98B3-E928E3FF7858}" presName="parentText" presStyleLbl="node1" presStyleIdx="2" presStyleCnt="3">
        <dgm:presLayoutVars>
          <dgm:chMax val="0"/>
          <dgm:bulletEnabled val="1"/>
        </dgm:presLayoutVars>
      </dgm:prSet>
      <dgm:spPr/>
    </dgm:pt>
  </dgm:ptLst>
  <dgm:cxnLst>
    <dgm:cxn modelId="{695E3F3E-8D35-4629-9B5C-20BB4F5A5975}" type="presOf" srcId="{80E24FC0-A417-4558-98B3-E928E3FF7858}" destId="{F8C88E6B-2A81-450E-A876-926137A54C94}" srcOrd="0" destOrd="0" presId="urn:microsoft.com/office/officeart/2005/8/layout/vList2"/>
    <dgm:cxn modelId="{CEFF635D-6561-4C8C-89C3-2B72B0479234}" type="presOf" srcId="{ECA52363-4CFA-48E9-BAF7-88483639E176}" destId="{6ABD86ED-DE02-4BAC-AFED-71E7584E275F}" srcOrd="0" destOrd="0" presId="urn:microsoft.com/office/officeart/2005/8/layout/vList2"/>
    <dgm:cxn modelId="{FA88BB42-A2D3-44BD-A5C5-EC63B2B0F92F}" type="presOf" srcId="{00B40227-28E2-40F0-AD7C-2F5EE6E20F51}" destId="{B0989D72-02BF-454F-B836-7A4F1FF6818C}" srcOrd="0" destOrd="0" presId="urn:microsoft.com/office/officeart/2005/8/layout/vList2"/>
    <dgm:cxn modelId="{6BFC3168-DC7D-4FDC-87AB-B227D6ABB162}" srcId="{ECA52363-4CFA-48E9-BAF7-88483639E176}" destId="{80E24FC0-A417-4558-98B3-E928E3FF7858}" srcOrd="2" destOrd="0" parTransId="{D76A2467-E7CB-4CF9-84D7-D614797281CC}" sibTransId="{7C98F751-71CB-47E0-92F7-D572622D0E09}"/>
    <dgm:cxn modelId="{506B054B-CB8A-4030-9777-FA5A0FBD539E}" type="presOf" srcId="{B9BA3CF7-A576-4E92-B353-219745AFE0DB}" destId="{C84C818E-14B8-45CA-B2EC-0FA5134091E9}" srcOrd="0" destOrd="0" presId="urn:microsoft.com/office/officeart/2005/8/layout/vList2"/>
    <dgm:cxn modelId="{D6FBD290-0062-46C1-8502-51345D69AD01}" srcId="{ECA52363-4CFA-48E9-BAF7-88483639E176}" destId="{00B40227-28E2-40F0-AD7C-2F5EE6E20F51}" srcOrd="0" destOrd="0" parTransId="{92D726F7-E9C6-403E-B8F2-AF6C7A86C5F9}" sibTransId="{BA8237F1-9A44-4024-BA84-1A7D08CA0BF0}"/>
    <dgm:cxn modelId="{9622D4B9-7BB5-4997-B753-B131DE4318A4}" srcId="{ECA52363-4CFA-48E9-BAF7-88483639E176}" destId="{B9BA3CF7-A576-4E92-B353-219745AFE0DB}" srcOrd="1" destOrd="0" parTransId="{625064D5-F5B5-46C7-A8DD-56D60642CC41}" sibTransId="{83D381D4-917F-42BF-946F-7BA1D8D9EE61}"/>
    <dgm:cxn modelId="{9F258515-C5E0-4F5C-890F-E54A592DC50F}" type="presParOf" srcId="{6ABD86ED-DE02-4BAC-AFED-71E7584E275F}" destId="{B0989D72-02BF-454F-B836-7A4F1FF6818C}" srcOrd="0" destOrd="0" presId="urn:microsoft.com/office/officeart/2005/8/layout/vList2"/>
    <dgm:cxn modelId="{9A33F96E-CE52-44EB-8216-310639051898}" type="presParOf" srcId="{6ABD86ED-DE02-4BAC-AFED-71E7584E275F}" destId="{5B4BD499-F456-4BC0-A1EB-A5034C27C308}" srcOrd="1" destOrd="0" presId="urn:microsoft.com/office/officeart/2005/8/layout/vList2"/>
    <dgm:cxn modelId="{1FC666F1-CCBF-4511-ACD0-EB9F0CE3473B}" type="presParOf" srcId="{6ABD86ED-DE02-4BAC-AFED-71E7584E275F}" destId="{C84C818E-14B8-45CA-B2EC-0FA5134091E9}" srcOrd="2" destOrd="0" presId="urn:microsoft.com/office/officeart/2005/8/layout/vList2"/>
    <dgm:cxn modelId="{A044DDB1-F4A4-4126-9A1D-D22E30DDC2F9}" type="presParOf" srcId="{6ABD86ED-DE02-4BAC-AFED-71E7584E275F}" destId="{54E7A057-8FE0-4DDD-A4A4-DDA0FDEAB7BB}" srcOrd="3" destOrd="0" presId="urn:microsoft.com/office/officeart/2005/8/layout/vList2"/>
    <dgm:cxn modelId="{17DFD80F-C1A9-457D-B8B6-C82D3DAA730A}" type="presParOf" srcId="{6ABD86ED-DE02-4BAC-AFED-71E7584E275F}" destId="{F8C88E6B-2A81-450E-A876-926137A54C9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89D72-02BF-454F-B836-7A4F1FF6818C}">
      <dsp:nvSpPr>
        <dsp:cNvPr id="0" name=""/>
        <dsp:cNvSpPr/>
      </dsp:nvSpPr>
      <dsp:spPr>
        <a:xfrm>
          <a:off x="0" y="304389"/>
          <a:ext cx="6628804" cy="1416614"/>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Definition: </a:t>
          </a:r>
          <a:r>
            <a:rPr lang="en-US" sz="2100" kern="1200"/>
            <a:t>Workplace diversity is a people issue, focused on the differences and similarities that people bring to an organization.</a:t>
          </a:r>
        </a:p>
      </dsp:txBody>
      <dsp:txXfrm>
        <a:off x="69153" y="373542"/>
        <a:ext cx="6490498" cy="1278308"/>
      </dsp:txXfrm>
    </dsp:sp>
    <dsp:sp modelId="{C84C818E-14B8-45CA-B2EC-0FA5134091E9}">
      <dsp:nvSpPr>
        <dsp:cNvPr id="0" name=""/>
        <dsp:cNvSpPr/>
      </dsp:nvSpPr>
      <dsp:spPr>
        <a:xfrm>
          <a:off x="0" y="1781483"/>
          <a:ext cx="6628804" cy="1416614"/>
        </a:xfrm>
        <a:prstGeom prst="roundRect">
          <a:avLst/>
        </a:prstGeom>
        <a:gradFill rotWithShape="0">
          <a:gsLst>
            <a:gs pos="0">
              <a:schemeClr val="accent2">
                <a:hueOff val="-727682"/>
                <a:satOff val="-41964"/>
                <a:lumOff val="4314"/>
                <a:alphaOff val="0"/>
                <a:tint val="96000"/>
                <a:lumMod val="100000"/>
              </a:schemeClr>
            </a:gs>
            <a:gs pos="78000">
              <a:schemeClr val="accent2">
                <a:hueOff val="-727682"/>
                <a:satOff val="-41964"/>
                <a:lumOff val="431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It is usually defined broadly to include dimensions beyond those specified legally in equal opportunity and affirmative action non-discrimination statues.</a:t>
          </a:r>
        </a:p>
      </dsp:txBody>
      <dsp:txXfrm>
        <a:off x="69153" y="1850636"/>
        <a:ext cx="6490498" cy="1278308"/>
      </dsp:txXfrm>
    </dsp:sp>
    <dsp:sp modelId="{F8C88E6B-2A81-450E-A876-926137A54C94}">
      <dsp:nvSpPr>
        <dsp:cNvPr id="0" name=""/>
        <dsp:cNvSpPr/>
      </dsp:nvSpPr>
      <dsp:spPr>
        <a:xfrm>
          <a:off x="0" y="3258577"/>
          <a:ext cx="6628804" cy="1416614"/>
        </a:xfrm>
        <a:prstGeom prst="roundRect">
          <a:avLst/>
        </a:prstGeom>
        <a:gradFill rotWithShape="0">
          <a:gsLst>
            <a:gs pos="0">
              <a:schemeClr val="accent2">
                <a:hueOff val="-1455363"/>
                <a:satOff val="-83928"/>
                <a:lumOff val="8628"/>
                <a:alphaOff val="0"/>
                <a:tint val="96000"/>
                <a:lumMod val="100000"/>
              </a:schemeClr>
            </a:gs>
            <a:gs pos="78000">
              <a:schemeClr val="accent2">
                <a:hueOff val="-1455363"/>
                <a:satOff val="-83928"/>
                <a:lumOff val="862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Diversity is often interpreted to include dimensions which influence the identities and perspectives that people bring, such as profession, education, parental status and geographic location.</a:t>
          </a:r>
        </a:p>
      </dsp:txBody>
      <dsp:txXfrm>
        <a:off x="69153" y="3327730"/>
        <a:ext cx="6490498" cy="127830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1350297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283640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02352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3323820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32600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3772946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4077079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4184201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560577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4AC821-8E84-4A9C-9CD6-D2980FDDB43C}"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1527384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4AC821-8E84-4A9C-9CD6-D2980FDDB43C}"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3955326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4AC821-8E84-4A9C-9CD6-D2980FDDB43C}" type="datetimeFigureOut">
              <a:rPr lang="en-US" smtClean="0"/>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3355255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4AC821-8E84-4A9C-9CD6-D2980FDDB43C}"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2881659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4AC821-8E84-4A9C-9CD6-D2980FDDB43C}" type="datetimeFigureOut">
              <a:rPr lang="en-US" smtClean="0"/>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358516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4AC821-8E84-4A9C-9CD6-D2980FDDB43C}"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156655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4AC821-8E84-4A9C-9CD6-D2980FDDB43C}"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CCFB1C-D684-46BA-A919-811EE45FE760}" type="slidenum">
              <a:rPr lang="en-US" smtClean="0"/>
              <a:t>‹#›</a:t>
            </a:fld>
            <a:endParaRPr lang="en-US"/>
          </a:p>
        </p:txBody>
      </p:sp>
    </p:spTree>
    <p:extLst>
      <p:ext uri="{BB962C8B-B14F-4D97-AF65-F5344CB8AC3E}">
        <p14:creationId xmlns:p14="http://schemas.microsoft.com/office/powerpoint/2010/main" val="269514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84AC821-8E84-4A9C-9CD6-D2980FDDB43C}" type="datetimeFigureOut">
              <a:rPr lang="en-US" smtClean="0"/>
              <a:t>4/23/2021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FCCFB1C-D684-46BA-A919-811EE45FE760}" type="slidenum">
              <a:rPr lang="en-US" smtClean="0"/>
              <a:t>‹#›</a:t>
            </a:fld>
            <a:endParaRPr lang="en-US"/>
          </a:p>
        </p:txBody>
      </p:sp>
    </p:spTree>
    <p:extLst>
      <p:ext uri="{BB962C8B-B14F-4D97-AF65-F5344CB8AC3E}">
        <p14:creationId xmlns:p14="http://schemas.microsoft.com/office/powerpoint/2010/main" val="217273267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74337" y="1265314"/>
            <a:ext cx="4299666" cy="3249131"/>
          </a:xfrm>
        </p:spPr>
        <p:txBody>
          <a:bodyPr>
            <a:normAutofit/>
          </a:bodyPr>
          <a:lstStyle/>
          <a:p>
            <a:pPr algn="l"/>
            <a:r>
              <a:rPr lang="en-US" b="1">
                <a:latin typeface="Bodoni MT Condensed" panose="02070606080606020203" pitchFamily="18" charset="0"/>
              </a:rPr>
              <a:t>Workplace Diversity</a:t>
            </a:r>
          </a:p>
        </p:txBody>
      </p:sp>
      <p:sp>
        <p:nvSpPr>
          <p:cNvPr id="9" name="Isosceles Triangle 8">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6" name="Graphic 5" descr="Group">
            <a:extLst>
              <a:ext uri="{FF2B5EF4-FFF2-40B4-BE49-F238E27FC236}">
                <a16:creationId xmlns:a16="http://schemas.microsoft.com/office/drawing/2014/main" id="{1A77D331-4235-4364-A77E-C6FE0A65AB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2320723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2481" y="1382486"/>
            <a:ext cx="3547581" cy="4093028"/>
          </a:xfrm>
        </p:spPr>
        <p:txBody>
          <a:bodyPr anchor="ctr">
            <a:normAutofit/>
          </a:bodyPr>
          <a:lstStyle/>
          <a:p>
            <a:r>
              <a:rPr lang="en-US" sz="4400" b="1">
                <a:latin typeface="Bodoni MT Condensed" panose="02070606080606020203" pitchFamily="18" charset="0"/>
              </a:rPr>
              <a:t>Workplace Diversity</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D244077-C7DA-4734-93F5-5769689A700B}"/>
              </a:ext>
            </a:extLst>
          </p:cNvPr>
          <p:cNvGraphicFramePr>
            <a:graphicFrameLocks noGrp="1"/>
          </p:cNvGraphicFramePr>
          <p:nvPr>
            <p:ph idx="1"/>
            <p:extLst>
              <p:ext uri="{D42A27DB-BD31-4B8C-83A1-F6EECF244321}">
                <p14:modId xmlns:p14="http://schemas.microsoft.com/office/powerpoint/2010/main" val="3795883200"/>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2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3"/>
          <p:cNvPicPr>
            <a:picLocks noChangeAspect="1" noChangeArrowheads="1"/>
          </p:cNvPicPr>
          <p:nvPr/>
        </p:nvPicPr>
        <p:blipFill rotWithShape="1">
          <a:blip r:embed="rId2" cstate="print"/>
          <a:srcRect l="6431" r="2" b="2"/>
          <a:stretch/>
        </p:blipFill>
        <p:spPr bwMode="auto">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p:spPr>
      </p:pic>
      <p:sp>
        <p:nvSpPr>
          <p:cNvPr id="2" name="Title 1"/>
          <p:cNvSpPr>
            <a:spLocks noGrp="1"/>
          </p:cNvSpPr>
          <p:nvPr>
            <p:ph type="title"/>
          </p:nvPr>
        </p:nvSpPr>
        <p:spPr>
          <a:xfrm>
            <a:off x="677333" y="609600"/>
            <a:ext cx="3851123" cy="1320800"/>
          </a:xfrm>
        </p:spPr>
        <p:txBody>
          <a:bodyPr>
            <a:normAutofit/>
          </a:bodyPr>
          <a:lstStyle/>
          <a:p>
            <a:r>
              <a:rPr lang="en-US" b="1" dirty="0">
                <a:latin typeface="Bodoni MT Condensed" panose="02070606080606020203" pitchFamily="18" charset="0"/>
              </a:rPr>
              <a:t>Workplace Diversity</a:t>
            </a:r>
            <a:endParaRPr lang="en-US" b="1">
              <a:latin typeface="Bodoni MT Condensed" panose="02070606080606020203" pitchFamily="18" charset="0"/>
            </a:endParaRPr>
          </a:p>
        </p:txBody>
      </p:sp>
      <p:sp>
        <p:nvSpPr>
          <p:cNvPr id="3" name="Content Placeholder 2"/>
          <p:cNvSpPr>
            <a:spLocks noGrp="1"/>
          </p:cNvSpPr>
          <p:nvPr>
            <p:ph idx="1"/>
          </p:nvPr>
        </p:nvSpPr>
        <p:spPr>
          <a:xfrm>
            <a:off x="677334" y="2160589"/>
            <a:ext cx="3851122" cy="3880773"/>
          </a:xfrm>
        </p:spPr>
        <p:txBody>
          <a:bodyPr>
            <a:normAutofit/>
          </a:bodyPr>
          <a:lstStyle/>
          <a:p>
            <a:pPr>
              <a:lnSpc>
                <a:spcPct val="90000"/>
              </a:lnSpc>
              <a:buFont typeface="Wingdings" panose="05000000000000000000" pitchFamily="2" charset="2"/>
              <a:buChar char="v"/>
            </a:pPr>
            <a:r>
              <a:rPr lang="en-US" sz="1500"/>
              <a:t>As a concept, diversity is considered inclusive to everyone. In many ways, diversity initiatives complement non-discrimination compliance programs by creating the workplace environment and organizational culture for making differences work.</a:t>
            </a:r>
          </a:p>
          <a:p>
            <a:pPr>
              <a:lnSpc>
                <a:spcPct val="90000"/>
              </a:lnSpc>
              <a:buFont typeface="Wingdings" panose="05000000000000000000" pitchFamily="2" charset="2"/>
              <a:buChar char="v"/>
            </a:pPr>
            <a:r>
              <a:rPr lang="en-US" sz="1500"/>
              <a:t>Diversity is about learning from others who are not the same, about dignity and respect for all, and about creating workplace environments and practices that encourage learning from others and capture the advantage of diverse perspectives.</a:t>
            </a:r>
          </a:p>
        </p:txBody>
      </p:sp>
      <p:cxnSp>
        <p:nvCxnSpPr>
          <p:cNvPr id="13" name="Straight Connector 12">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AutoShape 4" descr="Image result for fcultural diversity in the workplace clip art"/>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420276441"/>
      </p:ext>
    </p:extLst>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151</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Bodoni MT Condensed</vt:lpstr>
      <vt:lpstr>Trebuchet MS</vt:lpstr>
      <vt:lpstr>Wingdings</vt:lpstr>
      <vt:lpstr>Wingdings 3</vt:lpstr>
      <vt:lpstr>Facet</vt:lpstr>
      <vt:lpstr>Workplace Diversity</vt:lpstr>
      <vt:lpstr>Workplace Diversity</vt:lpstr>
      <vt:lpstr>Workplace Diversity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Diversity</dc:title>
  <dc:creator>Priscilla Martinez</dc:creator>
  <cp:lastModifiedBy>Priscilla Martinez</cp:lastModifiedBy>
  <cp:revision>1</cp:revision>
  <dcterms:created xsi:type="dcterms:W3CDTF">2021-04-23T15:52:56Z</dcterms:created>
  <dcterms:modified xsi:type="dcterms:W3CDTF">2021-04-23T15:53:03Z</dcterms:modified>
</cp:coreProperties>
</file>