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9"/>
  </p:notesMasterIdLst>
  <p:sldIdLst>
    <p:sldId id="256" r:id="rId2"/>
    <p:sldId id="377" r:id="rId3"/>
    <p:sldId id="378" r:id="rId4"/>
    <p:sldId id="379" r:id="rId5"/>
    <p:sldId id="343" r:id="rId6"/>
    <p:sldId id="380" r:id="rId7"/>
    <p:sldId id="3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FAEF-767A-4024-8D0E-6DBDEB229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365C7-5C5B-400B-934E-DE9682C9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24F0E-DEC4-4055-BBC2-60E713F4A9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61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3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E2DC9A-7C93-4FE3-B388-FB7A243D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52" y="566127"/>
            <a:ext cx="10531448" cy="1386498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>
                <a:latin typeface="Aller" panose="020B0603020203020204" pitchFamily="34" charset="0"/>
                <a:cs typeface="Segoe UI" panose="020B0502040204020203" pitchFamily="34" charset="0"/>
              </a:rPr>
              <a:t>Click to edit Master title style</a:t>
            </a:r>
            <a:endParaRPr lang="en-US" dirty="0">
              <a:latin typeface="Aller" panose="020B0603020203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A406E-B859-428A-BEC7-33F294F0F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69500" y="206142"/>
            <a:ext cx="2102143" cy="1530997"/>
            <a:chOff x="9969500" y="206142"/>
            <a:chExt cx="2102143" cy="1530997"/>
          </a:xfrm>
        </p:grpSpPr>
        <p:sp useBgFill="1">
          <p:nvSpPr>
            <p:cNvPr id="14" name="Graphic 10">
              <a:extLst>
                <a:ext uri="{FF2B5EF4-FFF2-40B4-BE49-F238E27FC236}">
                  <a16:creationId xmlns:a16="http://schemas.microsoft.com/office/drawing/2014/main" id="{3B215ABC-BA07-4988-85DE-DE8F4BC0E073}"/>
                </a:ext>
              </a:extLst>
            </p:cNvPr>
            <p:cNvSpPr/>
            <p:nvPr/>
          </p:nvSpPr>
          <p:spPr>
            <a:xfrm rot="2700000">
              <a:off x="11146356" y="206142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Oval 14">
              <a:extLst>
                <a:ext uri="{FF2B5EF4-FFF2-40B4-BE49-F238E27FC236}">
                  <a16:creationId xmlns:a16="http://schemas.microsoft.com/office/drawing/2014/main" id="{D909885A-5D3C-4D71-A937-69B3D935C302}"/>
                </a:ext>
              </a:extLst>
            </p:cNvPr>
            <p:cNvSpPr/>
            <p:nvPr/>
          </p:nvSpPr>
          <p:spPr>
            <a:xfrm rot="10800000">
              <a:off x="10972800" y="1475479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6" name="Oval 15">
              <a:extLst>
                <a:ext uri="{FF2B5EF4-FFF2-40B4-BE49-F238E27FC236}">
                  <a16:creationId xmlns:a16="http://schemas.microsoft.com/office/drawing/2014/main" id="{1C2CCEA3-5FBC-4911-BC8F-47522E1C7A48}"/>
                </a:ext>
              </a:extLst>
            </p:cNvPr>
            <p:cNvSpPr/>
            <p:nvPr/>
          </p:nvSpPr>
          <p:spPr>
            <a:xfrm rot="10800000">
              <a:off x="9969500" y="380388"/>
              <a:ext cx="642322" cy="642322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CEBDC8E3-DB7D-444D-B9B6-36628B96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04CF7828-4D00-4A80-A2C2-488A6CBE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A7427F8-39B8-4BCB-8133-43D6D1AB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F69E-6727-40D9-9752-CE0768FA07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52625"/>
            <a:ext cx="9521825" cy="4049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15414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7E7C-1514-438D-B871-45ED0729C7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9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5BF452-007D-ACAB-DF3A-AA53CC22FA00}"/>
              </a:ext>
            </a:extLst>
          </p:cNvPr>
          <p:cNvSpPr txBox="1"/>
          <p:nvPr/>
        </p:nvSpPr>
        <p:spPr>
          <a:xfrm>
            <a:off x="1403684" y="1120676"/>
            <a:ext cx="9384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/>
              <a:t>FIRE SAFETY </a:t>
            </a:r>
          </a:p>
          <a:p>
            <a:pPr algn="ctr"/>
            <a:r>
              <a:rPr lang="en-US" sz="6500" b="1" dirty="0"/>
              <a:t>at </a:t>
            </a:r>
          </a:p>
          <a:p>
            <a:pPr algn="ctr"/>
            <a:r>
              <a:rPr lang="en-US" sz="6500" b="1" dirty="0"/>
              <a:t>MEDICAL CENTER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616F-A69C-0151-5489-D52F54D34143}"/>
              </a:ext>
            </a:extLst>
          </p:cNvPr>
          <p:cNvSpPr txBox="1"/>
          <p:nvPr/>
        </p:nvSpPr>
        <p:spPr>
          <a:xfrm>
            <a:off x="11069053" y="6388768"/>
            <a:ext cx="127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04/2023</a:t>
            </a:r>
          </a:p>
        </p:txBody>
      </p:sp>
    </p:spTree>
    <p:extLst>
      <p:ext uri="{BB962C8B-B14F-4D97-AF65-F5344CB8AC3E}">
        <p14:creationId xmlns:p14="http://schemas.microsoft.com/office/powerpoint/2010/main" val="296391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5BF2-7381-C515-FE7E-BF0520E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905" y="639316"/>
            <a:ext cx="6320589" cy="129302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B623-A3AB-89A0-4ACF-3D28AA4B15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see smoke or fire: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 2000 and state “fire” and the location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also activate the fire alarm system by pulling a pull station located at designated exits.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smell something burning, but do not see smoke: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Customer Service at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ext. 2000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report the situation.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1EF50-9A3C-8794-8DC2-B509ECB2BA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Operations will respond to investigate, and will activate the building fire alarm system, if necessary.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PBX will announce “Facility Alert + Fire Alarm Activation + Location” along with the message “activate R.A.C.E. procedure.”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Everbridge alert will be sent to the overhead announcement, screen takeover, and predesignated personnel.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96CF-2878-3051-C30D-E5D7346A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WHO RESPONDS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9781-D1DE-DEE3-AC53-5585B081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Police/Security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available staff may also respond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3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86DD-71CA-E877-8901-2E9B3AED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021" y="639316"/>
            <a:ext cx="5165558" cy="129302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A68B-E042-D160-F08C-E4E60E9E93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Smoke or fire sighted: R A C 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– Rescue/Remove People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Remove anyone who is in immediate 	danger.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– Alarm Activation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Activate the fire pull station/call 	2000.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Confine/Contain the Area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Close doors. Remove items from the 	corridor or move to one side in the 	event of an evacuation.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– Extinguish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B78A3-1F31-4D8B-F8C9-F1DCCF708D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safe, extinguish the fire using the fire extinguisher.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P.A.S.S. technique to operate the	extinguisher: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– Pull the pin.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– Aim at the base of the fire.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– Squeeze the trigger.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– Sweep from side to side.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alert for further instruction or “All Clear”.</a:t>
            </a:r>
          </a:p>
          <a:p>
            <a:endParaRPr lang="en-US" dirty="0"/>
          </a:p>
        </p:txBody>
      </p:sp>
      <p:pic>
        <p:nvPicPr>
          <p:cNvPr id="5" name="Picture 2" descr="Simplex 2099-9101 Manual Pull Station">
            <a:extLst>
              <a:ext uri="{FF2B5EF4-FFF2-40B4-BE49-F238E27FC236}">
                <a16:creationId xmlns:a16="http://schemas.microsoft.com/office/drawing/2014/main" id="{C3EAEA15-2D26-38DE-9C81-54E937FA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0" y="169905"/>
            <a:ext cx="1510703" cy="20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in product photo">
            <a:extLst>
              <a:ext uri="{FF2B5EF4-FFF2-40B4-BE49-F238E27FC236}">
                <a16:creationId xmlns:a16="http://schemas.microsoft.com/office/drawing/2014/main" id="{697A7378-5750-8522-2679-D845C28C4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r="24315"/>
          <a:stretch/>
        </p:blipFill>
        <p:spPr bwMode="auto">
          <a:xfrm>
            <a:off x="10923714" y="389691"/>
            <a:ext cx="1164972" cy="23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ever Paint Your Fire Sprinkler…And Other No-Nonsense Sprinkler Safety  Measures - Fox Valley Fire &amp; Safety">
            <a:extLst>
              <a:ext uri="{FF2B5EF4-FFF2-40B4-BE49-F238E27FC236}">
                <a16:creationId xmlns:a16="http://schemas.microsoft.com/office/drawing/2014/main" id="{944599DA-4765-BEE7-2307-7D388393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18" y="5655850"/>
            <a:ext cx="1140812" cy="11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0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mplex 2099-9101 Manual Pull Station">
            <a:extLst>
              <a:ext uri="{FF2B5EF4-FFF2-40B4-BE49-F238E27FC236}">
                <a16:creationId xmlns:a16="http://schemas.microsoft.com/office/drawing/2014/main" id="{58CA6C0E-E839-A10F-49F8-02863BD9E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r="2" b="13490"/>
          <a:stretch/>
        </p:blipFill>
        <p:spPr bwMode="auto">
          <a:xfrm>
            <a:off x="998185" y="981272"/>
            <a:ext cx="2879083" cy="28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in product photo">
            <a:extLst>
              <a:ext uri="{FF2B5EF4-FFF2-40B4-BE49-F238E27FC236}">
                <a16:creationId xmlns:a16="http://schemas.microsoft.com/office/drawing/2014/main" id="{8AEC4B4B-59F4-1259-D20C-FE180A1CB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 bwMode="auto">
          <a:xfrm>
            <a:off x="4647976" y="981272"/>
            <a:ext cx="28803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re Door Inspections &amp; Healthcare Compliance Road Map - BRAND SERVICES">
            <a:extLst>
              <a:ext uri="{FF2B5EF4-FFF2-40B4-BE49-F238E27FC236}">
                <a16:creationId xmlns:a16="http://schemas.microsoft.com/office/drawing/2014/main" id="{8AD59947-18A3-CB85-DB44-6DD3804D6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5578" b="-4"/>
          <a:stretch/>
        </p:blipFill>
        <p:spPr bwMode="auto">
          <a:xfrm>
            <a:off x="8343941" y="979999"/>
            <a:ext cx="28803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5D4766-5F0E-4571-A9A2-7170EEEE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A5D71E-5CDF-4C93-8A75-5B916FDC5BEA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6680D-2B7D-AAE4-270E-60132FF9EDC0}"/>
              </a:ext>
            </a:extLst>
          </p:cNvPr>
          <p:cNvSpPr txBox="1"/>
          <p:nvPr/>
        </p:nvSpPr>
        <p:spPr>
          <a:xfrm>
            <a:off x="998185" y="4056185"/>
            <a:ext cx="28790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R.A.C.E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Rescue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Confine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Extinguish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71B83-DACC-9111-CFEE-088E38EE471B}"/>
              </a:ext>
            </a:extLst>
          </p:cNvPr>
          <p:cNvSpPr txBox="1"/>
          <p:nvPr/>
        </p:nvSpPr>
        <p:spPr>
          <a:xfrm>
            <a:off x="4647976" y="4056185"/>
            <a:ext cx="28790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P.A.S.S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Pull the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Aim at the base of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Squeeze handle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Sweep side to 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7A0C7-6705-B439-5EDE-0C35CA21F72E}"/>
              </a:ext>
            </a:extLst>
          </p:cNvPr>
          <p:cNvSpPr txBox="1"/>
          <p:nvPr/>
        </p:nvSpPr>
        <p:spPr>
          <a:xfrm>
            <a:off x="8345218" y="4056185"/>
            <a:ext cx="28790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DO NOT BLOCK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Pull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Fire Extinguishers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Smoke doors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45F33-BE92-67F7-41A0-D83569F61595}"/>
              </a:ext>
            </a:extLst>
          </p:cNvPr>
          <p:cNvSpPr txBox="1"/>
          <p:nvPr/>
        </p:nvSpPr>
        <p:spPr>
          <a:xfrm>
            <a:off x="748074" y="6194640"/>
            <a:ext cx="106788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CALL EXTENTION 2000 for ALL EMERGENCIES </a:t>
            </a:r>
          </a:p>
        </p:txBody>
      </p:sp>
    </p:spTree>
    <p:extLst>
      <p:ext uri="{BB962C8B-B14F-4D97-AF65-F5344CB8AC3E}">
        <p14:creationId xmlns:p14="http://schemas.microsoft.com/office/powerpoint/2010/main" val="141701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BCDK 2 WEB">
            <a:extLst>
              <a:ext uri="{FF2B5EF4-FFF2-40B4-BE49-F238E27FC236}">
                <a16:creationId xmlns:a16="http://schemas.microsoft.com/office/drawing/2014/main" id="{3A4B24CD-ECD1-8ED1-2A1D-59F17F81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79" y="722594"/>
            <a:ext cx="7005331" cy="5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2DF6A-4B2B-62AA-BC1E-84BC648C0C16}"/>
              </a:ext>
            </a:extLst>
          </p:cNvPr>
          <p:cNvSpPr txBox="1"/>
          <p:nvPr/>
        </p:nvSpPr>
        <p:spPr>
          <a:xfrm>
            <a:off x="278969" y="542441"/>
            <a:ext cx="3828082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Classes of Fire: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sz="2400" b="1" dirty="0"/>
              <a:t>Class A</a:t>
            </a:r>
            <a:r>
              <a:rPr lang="en-US" b="1" dirty="0"/>
              <a:t>-</a:t>
            </a:r>
            <a:r>
              <a:rPr lang="en-US" dirty="0"/>
              <a:t> Ordinary combustibles such as wood, paper, and trash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Class B</a:t>
            </a:r>
            <a:r>
              <a:rPr lang="en-US" b="1" dirty="0"/>
              <a:t>-</a:t>
            </a:r>
            <a:r>
              <a:rPr lang="en-US" dirty="0"/>
              <a:t> Flammable liquids such as gasoline, oil, and alcohol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Class C</a:t>
            </a:r>
            <a:r>
              <a:rPr lang="en-US" b="1" dirty="0"/>
              <a:t>-</a:t>
            </a:r>
            <a:r>
              <a:rPr lang="en-US" dirty="0"/>
              <a:t> Electrical equipment such as wiring and appliances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Types of Extinguishers: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r>
              <a:rPr lang="en-US" sz="2400" b="1" dirty="0"/>
              <a:t>ABC</a:t>
            </a:r>
            <a:r>
              <a:rPr lang="en-US" dirty="0"/>
              <a:t>- Dry Chemical</a:t>
            </a:r>
          </a:p>
          <a:p>
            <a:endParaRPr lang="en-US" dirty="0"/>
          </a:p>
          <a:p>
            <a:r>
              <a:rPr lang="en-US" sz="2400" b="1" dirty="0"/>
              <a:t>BC</a:t>
            </a:r>
            <a:r>
              <a:rPr lang="en-US" dirty="0"/>
              <a:t>- Carbon Dioxide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88FB9-AA4E-A645-FB8F-D2AE606465B3}"/>
              </a:ext>
            </a:extLst>
          </p:cNvPr>
          <p:cNvSpPr txBox="1"/>
          <p:nvPr/>
        </p:nvSpPr>
        <p:spPr>
          <a:xfrm>
            <a:off x="278969" y="5727032"/>
            <a:ext cx="382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THAT YOU USE THE APPROPRIATE EXTINGUISHER IN THE MRI AREA!!!</a:t>
            </a:r>
          </a:p>
        </p:txBody>
      </p:sp>
    </p:spTree>
    <p:extLst>
      <p:ext uri="{BB962C8B-B14F-4D97-AF65-F5344CB8AC3E}">
        <p14:creationId xmlns:p14="http://schemas.microsoft.com/office/powerpoint/2010/main" val="155380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530C-562A-0EB2-02D7-61F7C0A3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-113932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FF31-75FD-01AF-3DD2-CE4BFCB65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505" y="919213"/>
            <a:ext cx="5827295" cy="4397104"/>
          </a:xfrm>
        </p:spPr>
        <p:txBody>
          <a:bodyPr>
            <a:noAutofit/>
          </a:bodyPr>
          <a:lstStyle/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instructions for all employees including volunteers, LIPs, and students: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telephone lines clear during the disaster for fire control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use elevators.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all fire, corridor, and room doors are closed.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all corridors and exits of unnecessary traffic and obstructions.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strobe notification lights, the audible tones, or any of the doors close automatically in your department, you are to: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all the patient doors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at the nurse’s station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overhead alerts for more information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to receive patients from the affected areas.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regardless of it the overhead announcement states a floor that is not adjacent, below, or above.  The fire may spread, and the overhead can only announce one department at a time.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CF69E-0D19-73C5-A1D8-0E09936FF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919212"/>
            <a:ext cx="5903495" cy="5240956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Reassure patients, families, and visitors that they are aware of the fire and that the organization has a response plan in effect.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calm, fear and panic associated with smoke cause more deaths and serious injury than actual contact with flames.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severe smoke, put a wet towel over your nose and mouth;  keeping as close to the floor as possible.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return to the affected area after evacuation.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fire extinguisher simulator in the Safety Department, if you would like to go through the motions of extinguishing a fire, call ext. 1101 to set up some time.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please refer to policy MCH – 4050 Fire Alarm Activation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027931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</TotalTime>
  <Words>669</Words>
  <Application>Microsoft Office PowerPoint</Application>
  <PresentationFormat>Widescreen</PresentationFormat>
  <Paragraphs>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Aller</vt:lpstr>
      <vt:lpstr>Arial</vt:lpstr>
      <vt:lpstr>Arial Black</vt:lpstr>
      <vt:lpstr>Book Antiqua</vt:lpstr>
      <vt:lpstr>Calibri</vt:lpstr>
      <vt:lpstr>Century Gothic</vt:lpstr>
      <vt:lpstr>Vapor Trail</vt:lpstr>
      <vt:lpstr>PowerPoint Presentation</vt:lpstr>
      <vt:lpstr>ACTIVATION</vt:lpstr>
      <vt:lpstr>WHO RESPONDS</vt:lpstr>
      <vt:lpstr>RESPONSE</vt:lpstr>
      <vt:lpstr>PowerPoint Presentation</vt:lpstr>
      <vt:lpstr>PowerPoint Presentation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Everett</dc:creator>
  <cp:lastModifiedBy>Amanda Everett</cp:lastModifiedBy>
  <cp:revision>1</cp:revision>
  <dcterms:created xsi:type="dcterms:W3CDTF">2023-04-26T14:03:04Z</dcterms:created>
  <dcterms:modified xsi:type="dcterms:W3CDTF">2023-04-26T14:33:20Z</dcterms:modified>
</cp:coreProperties>
</file>