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18"/>
  </p:notesMasterIdLst>
  <p:sldIdLst>
    <p:sldId id="256" r:id="rId6"/>
    <p:sldId id="318" r:id="rId7"/>
    <p:sldId id="319" r:id="rId8"/>
    <p:sldId id="259" r:id="rId9"/>
    <p:sldId id="263" r:id="rId10"/>
    <p:sldId id="283" r:id="rId11"/>
    <p:sldId id="284" r:id="rId12"/>
    <p:sldId id="285" r:id="rId13"/>
    <p:sldId id="286" r:id="rId14"/>
    <p:sldId id="322" r:id="rId15"/>
    <p:sldId id="325" r:id="rId16"/>
    <p:sldId id="337" r:id="rId1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854" autoAdjust="0"/>
    <p:restoredTop sz="94782" autoAdjust="0"/>
  </p:normalViewPr>
  <p:slideViewPr>
    <p:cSldViewPr>
      <p:cViewPr varScale="1">
        <p:scale>
          <a:sx n="54" d="100"/>
          <a:sy n="54" d="100"/>
        </p:scale>
        <p:origin x="78" y="1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656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656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656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656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Times New Roman" pitchFamily="18" charset="0"/>
              </a:defRPr>
            </a:lvl1pPr>
          </a:lstStyle>
          <a:p>
            <a:pPr>
              <a:defRPr/>
            </a:pPr>
            <a:fld id="{F6BC3F66-E4DC-4A19-8DFC-5C5DF8729111}" type="slidenum">
              <a:rPr lang="en-US"/>
              <a:pPr>
                <a:defRPr/>
              </a:pPr>
              <a:t>‹#›</a:t>
            </a:fld>
            <a:endParaRPr lang="en-US"/>
          </a:p>
        </p:txBody>
      </p:sp>
    </p:spTree>
    <p:extLst>
      <p:ext uri="{BB962C8B-B14F-4D97-AF65-F5344CB8AC3E}">
        <p14:creationId xmlns:p14="http://schemas.microsoft.com/office/powerpoint/2010/main" val="584693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67EB907-3D71-44D0-AE5F-61198C784CB0}" type="slidenum">
              <a:rPr lang="en-US" smtClean="0"/>
              <a:pPr/>
              <a:t>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9532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F3C4180-A566-44AF-8CFB-61B6B4D301E6}" type="slidenum">
              <a:rPr lang="en-US" smtClean="0"/>
              <a:pPr/>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6777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A2F1568-F5BB-4B43-BFA2-17E6B5D34257}" type="slidenum">
              <a:rPr lang="en-US" smtClean="0"/>
              <a:pPr/>
              <a:t>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412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0974695-C8A2-4CD7-9F76-6B765AE5CC72}" type="slidenum">
              <a:rPr lang="en-US" smtClean="0"/>
              <a:pPr/>
              <a:t>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7923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2E8E01B-986B-462D-8E2C-90349BB1DACA}" type="slidenum">
              <a:rPr lang="en-US" smtClean="0"/>
              <a:pPr/>
              <a:t>7</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8166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B577884-60E8-412F-8043-F0CBFC6F0325}" type="slidenum">
              <a:rPr lang="en-US" smtClean="0"/>
              <a:pPr/>
              <a:t>8</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625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535A3A3-63B7-47E9-8DE6-82411B37788F}" type="slidenum">
              <a:rPr lang="en-US" smtClean="0"/>
              <a:pPr/>
              <a:t>9</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152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0F6F7AB-8088-4B96-BC59-4D92749B75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F0800DB-A6C0-4595-9FD3-C762EF1F2F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6F8BA46-5045-49AC-93F6-D8580C07B9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srcRect/>
          <a:stretch>
            <a:fillRect/>
          </a:stretch>
        </p:blipFill>
        <p:spPr bwMode="auto">
          <a:xfrm>
            <a:off x="5791200" y="5667375"/>
            <a:ext cx="3238500" cy="1114425"/>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Franklin Gothic Heavy"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mj-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5B20B20-3CBE-4BCB-9BD0-EA2E8A5F21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atin typeface="+mj-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0016" y="1097280"/>
            <a:ext cx="3200400" cy="3712464"/>
          </a:xfrm>
        </p:spPr>
        <p:txBody>
          <a:bodyPr/>
          <a:lstStyle>
            <a:lvl1pPr>
              <a:defRPr sz="2800">
                <a:latin typeface="+mj-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lvl1pPr>
              <a:defRPr>
                <a:latin typeface="Franklin Gothic Heavy" pitchFamily="34" charset="0"/>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D09F8F2-F26A-46CE-A54E-67B1436D21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D1C59A1A-4E36-4BC8-B9A9-87B7E33055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56AA07A1-1D85-46A7-A24E-AB88AE4DC4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805FC6D5-7B07-4C9C-91BF-DBAD187EFB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2D089194-FEA0-4C30-A659-13C48BEDB4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144BFC1C-A2BF-45B7-BC9B-8BDAEFC9D2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5772AC4D-1C65-42CC-A2C5-A4BEDC89B1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74" r:id="rId4"/>
    <p:sldLayoutId id="2147483875" r:id="rId5"/>
    <p:sldLayoutId id="2147483876" r:id="rId6"/>
    <p:sldLayoutId id="2147483877" r:id="rId7"/>
    <p:sldLayoutId id="2147483883" r:id="rId8"/>
    <p:sldLayoutId id="2147483884" r:id="rId9"/>
    <p:sldLayoutId id="2147483878" r:id="rId10"/>
    <p:sldLayoutId id="2147483879"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IDbadgegroup@echd.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rot="19140000">
            <a:off x="784930" y="1576103"/>
            <a:ext cx="5212080" cy="1089427"/>
          </a:xfrm>
        </p:spPr>
        <p:txBody>
          <a:bodyPr anchor="b">
            <a:normAutofit/>
          </a:bodyPr>
          <a:lstStyle/>
          <a:p>
            <a:pPr eaLnBrk="1" fontAlgn="auto" hangingPunct="1">
              <a:spcAft>
                <a:spcPts val="0"/>
              </a:spcAft>
              <a:defRPr/>
            </a:pPr>
            <a:r>
              <a:rPr lang="en-US" dirty="0"/>
              <a:t>Security</a:t>
            </a:r>
            <a:br>
              <a:rPr lang="en-US" dirty="0"/>
            </a:br>
            <a:r>
              <a:rPr lang="en-US"/>
              <a:t> </a:t>
            </a:r>
          </a:p>
        </p:txBody>
      </p:sp>
      <p:sp>
        <p:nvSpPr>
          <p:cNvPr id="2051" name="Rectangle 3"/>
          <p:cNvSpPr>
            <a:spLocks noGrp="1" noChangeArrowheads="1"/>
          </p:cNvSpPr>
          <p:nvPr>
            <p:ph idx="1"/>
          </p:nvPr>
        </p:nvSpPr>
        <p:spPr>
          <a:xfrm>
            <a:off x="3505200" y="2618912"/>
            <a:ext cx="5052131" cy="3324687"/>
          </a:xfrm>
        </p:spPr>
        <p:txBody>
          <a:bodyPr wrap="square" rtlCol="0" anchor="t">
            <a:normAutofit/>
          </a:bodyPr>
          <a:lstStyle/>
          <a:p>
            <a:pPr eaLnBrk="1" fontAlgn="auto" hangingPunct="1">
              <a:lnSpc>
                <a:spcPct val="90000"/>
              </a:lnSpc>
              <a:spcAft>
                <a:spcPts val="0"/>
              </a:spcAft>
              <a:buFont typeface="Arial" pitchFamily="34" charset="0"/>
              <a:buNone/>
              <a:defRPr/>
            </a:pPr>
            <a:r>
              <a:rPr lang="en-US" sz="2700" dirty="0"/>
              <a:t>Security</a:t>
            </a:r>
          </a:p>
          <a:p>
            <a:pPr eaLnBrk="1" fontAlgn="auto" hangingPunct="1">
              <a:lnSpc>
                <a:spcPct val="90000"/>
              </a:lnSpc>
              <a:spcAft>
                <a:spcPts val="0"/>
              </a:spcAft>
              <a:buFont typeface="Arial" pitchFamily="34" charset="0"/>
              <a:buNone/>
              <a:defRPr/>
            </a:pPr>
            <a:r>
              <a:rPr lang="en-US" sz="2700" dirty="0"/>
              <a:t> </a:t>
            </a:r>
          </a:p>
          <a:p>
            <a:pPr eaLnBrk="1" fontAlgn="auto" hangingPunct="1">
              <a:lnSpc>
                <a:spcPct val="90000"/>
              </a:lnSpc>
              <a:spcAft>
                <a:spcPts val="0"/>
              </a:spcAft>
              <a:buFont typeface="Arial" pitchFamily="34" charset="0"/>
              <a:buNone/>
              <a:defRPr/>
            </a:pPr>
            <a:r>
              <a:rPr lang="en-US" sz="2700" dirty="0"/>
              <a:t>Brad Timmons</a:t>
            </a:r>
          </a:p>
          <a:p>
            <a:pPr eaLnBrk="1" fontAlgn="auto" hangingPunct="1">
              <a:lnSpc>
                <a:spcPct val="90000"/>
              </a:lnSpc>
              <a:spcAft>
                <a:spcPts val="0"/>
              </a:spcAft>
              <a:buFont typeface="Arial" pitchFamily="34" charset="0"/>
              <a:buNone/>
              <a:defRPr/>
            </a:pPr>
            <a:r>
              <a:rPr lang="en-US" sz="2700" dirty="0"/>
              <a:t>Chief of Police</a:t>
            </a:r>
          </a:p>
          <a:p>
            <a:pPr eaLnBrk="1" fontAlgn="auto" hangingPunct="1">
              <a:lnSpc>
                <a:spcPct val="90000"/>
              </a:lnSpc>
              <a:spcAft>
                <a:spcPts val="0"/>
              </a:spcAft>
              <a:buFont typeface="Arial" pitchFamily="34" charset="0"/>
              <a:buNone/>
              <a:defRPr/>
            </a:pPr>
            <a:r>
              <a:rPr lang="en-US" sz="2700" dirty="0" err="1"/>
              <a:t>DirectorSafety</a:t>
            </a:r>
            <a:r>
              <a:rPr lang="en-US" sz="2700" dirty="0"/>
              <a:t>/Emergency Management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392362"/>
          </a:xfrm>
        </p:spPr>
        <p:txBody>
          <a:bodyPr>
            <a:normAutofit fontScale="90000"/>
          </a:bodyPr>
          <a:lstStyle/>
          <a:p>
            <a:pPr algn="ctr"/>
            <a:r>
              <a:rPr lang="en-US" dirty="0"/>
              <a:t>Workplace safety begins with realizing that </a:t>
            </a:r>
            <a:br>
              <a:rPr lang="en-US" dirty="0"/>
            </a:br>
            <a:r>
              <a:rPr lang="en-US" dirty="0"/>
              <a:t>“it </a:t>
            </a:r>
            <a:r>
              <a:rPr lang="en-US" u="sng" dirty="0">
                <a:solidFill>
                  <a:srgbClr val="FF0000"/>
                </a:solidFill>
              </a:rPr>
              <a:t>CAN</a:t>
            </a:r>
            <a:r>
              <a:rPr lang="en-US" dirty="0"/>
              <a:t> happen here”</a:t>
            </a:r>
            <a:br>
              <a:rPr lang="en-US" dirty="0"/>
            </a:br>
            <a:br>
              <a:rPr lang="en-US" dirty="0"/>
            </a:br>
            <a:r>
              <a:rPr lang="en-US" sz="4400" dirty="0">
                <a:solidFill>
                  <a:srgbClr val="FF0000"/>
                </a:solidFill>
              </a:rPr>
              <a:t>PREPARE NOW</a:t>
            </a:r>
          </a:p>
        </p:txBody>
      </p:sp>
      <p:sp>
        <p:nvSpPr>
          <p:cNvPr id="2" name="Content Placeholder 1"/>
          <p:cNvSpPr>
            <a:spLocks noGrp="1"/>
          </p:cNvSpPr>
          <p:nvPr>
            <p:ph idx="1"/>
          </p:nvPr>
        </p:nvSpPr>
        <p:spPr>
          <a:xfrm>
            <a:off x="457200" y="2438400"/>
            <a:ext cx="8229600" cy="3319272"/>
          </a:xfrm>
        </p:spPr>
        <p:txBody>
          <a:bodyPr>
            <a:normAutofit/>
          </a:bodyPr>
          <a:lstStyle/>
          <a:p>
            <a:r>
              <a:rPr lang="en-US" sz="2000" dirty="0"/>
              <a:t>The 9/11 commission concluded that our "most important failure was one of imagination." We simply couldn't imagine something of that magnitude actually happening, and thus didn't take the necessary preventive steps.</a:t>
            </a:r>
          </a:p>
          <a:p>
            <a:r>
              <a:rPr lang="en-US" sz="2000" dirty="0"/>
              <a:t>Survivors of workplace rampages almost always say afterward that they couldn't have imagined that an odd coworker could be lethal. People tend to see and hear what they want to see and hear.</a:t>
            </a:r>
          </a:p>
          <a:p>
            <a:endParaRPr lang="en-US" dirty="0"/>
          </a:p>
        </p:txBody>
      </p:sp>
    </p:spTree>
    <p:extLst>
      <p:ext uri="{BB962C8B-B14F-4D97-AF65-F5344CB8AC3E}">
        <p14:creationId xmlns:p14="http://schemas.microsoft.com/office/powerpoint/2010/main" val="249298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Active shooter</a:t>
            </a:r>
          </a:p>
        </p:txBody>
      </p:sp>
      <p:sp>
        <p:nvSpPr>
          <p:cNvPr id="2" name="Content Placeholder 1"/>
          <p:cNvSpPr>
            <a:spLocks noGrp="1"/>
          </p:cNvSpPr>
          <p:nvPr>
            <p:ph idx="1"/>
          </p:nvPr>
        </p:nvSpPr>
        <p:spPr>
          <a:xfrm>
            <a:off x="381001" y="1100138"/>
            <a:ext cx="8534400" cy="3579812"/>
          </a:xfrm>
        </p:spPr>
        <p:txBody>
          <a:bodyPr/>
          <a:lstStyle/>
          <a:p>
            <a:pPr marL="0" indent="0"/>
            <a:r>
              <a:rPr lang="en-US" sz="2400" dirty="0"/>
              <a:t>An “active shooter” is considered to be a suspect or assailant whose activity is immediately causing serious injury or death and has not been contained.</a:t>
            </a:r>
          </a:p>
          <a:p>
            <a:pPr marL="109728" indent="0" algn="ctr">
              <a:buNone/>
            </a:pPr>
            <a:r>
              <a:rPr lang="en-US" sz="4800" b="1" dirty="0">
                <a:solidFill>
                  <a:srgbClr val="0070C0"/>
                </a:solidFill>
              </a:rPr>
              <a:t>TAKE IMMEDIATE ACTION</a:t>
            </a:r>
          </a:p>
          <a:p>
            <a:pPr marL="109728" indent="0" algn="ctr">
              <a:buNone/>
            </a:pPr>
            <a:r>
              <a:rPr lang="en-US" sz="4800" b="1" dirty="0">
                <a:solidFill>
                  <a:srgbClr val="0070C0"/>
                </a:solidFill>
              </a:rPr>
              <a:t>Survival Mindset</a:t>
            </a:r>
          </a:p>
          <a:p>
            <a:pPr marL="109728" indent="0" algn="ctr">
              <a:buNone/>
            </a:pPr>
            <a:r>
              <a:rPr lang="en-US" sz="4800" dirty="0">
                <a:solidFill>
                  <a:srgbClr val="FF0000"/>
                </a:solidFill>
              </a:rPr>
              <a:t> AVOID/DENY/DEFEND</a:t>
            </a:r>
          </a:p>
          <a:p>
            <a:pPr marL="109728" indent="0">
              <a:buNone/>
            </a:pPr>
            <a:endParaRPr lang="en-US" dirty="0"/>
          </a:p>
        </p:txBody>
      </p:sp>
    </p:spTree>
    <p:extLst>
      <p:ext uri="{BB962C8B-B14F-4D97-AF65-F5344CB8AC3E}">
        <p14:creationId xmlns:p14="http://schemas.microsoft.com/office/powerpoint/2010/main" val="350478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253" y="1097280"/>
            <a:ext cx="2891814" cy="3712464"/>
          </a:xfrm>
          <a:prstGeom prst="rect">
            <a:avLst/>
          </a:prstGeom>
          <a:noFill/>
        </p:spPr>
      </p:pic>
      <p:sp>
        <p:nvSpPr>
          <p:cNvPr id="2" name="Content Placeholder 1"/>
          <p:cNvSpPr>
            <a:spLocks noGrp="1"/>
          </p:cNvSpPr>
          <p:nvPr>
            <p:ph sz="half" idx="2"/>
          </p:nvPr>
        </p:nvSpPr>
        <p:spPr>
          <a:xfrm>
            <a:off x="4700016" y="1097280"/>
            <a:ext cx="3200400" cy="3712464"/>
          </a:xfrm>
        </p:spPr>
        <p:txBody>
          <a:bodyPr wrap="square" anchor="t">
            <a:normAutofit/>
          </a:bodyPr>
          <a:lstStyle/>
          <a:p>
            <a:pPr>
              <a:lnSpc>
                <a:spcPct val="90000"/>
              </a:lnSpc>
            </a:pPr>
            <a:r>
              <a:rPr lang="en-US" sz="1500"/>
              <a:t>4040 - Police/Security Non-Emergency  </a:t>
            </a:r>
          </a:p>
          <a:p>
            <a:pPr>
              <a:lnSpc>
                <a:spcPct val="90000"/>
              </a:lnSpc>
            </a:pPr>
            <a:r>
              <a:rPr lang="en-US" sz="1500"/>
              <a:t>2000 – Medical/Police Emergency</a:t>
            </a:r>
          </a:p>
          <a:p>
            <a:pPr>
              <a:lnSpc>
                <a:spcPct val="90000"/>
              </a:lnSpc>
            </a:pPr>
            <a:r>
              <a:rPr lang="en-US" sz="1500"/>
              <a:t>2600 – Engineering/Facility</a:t>
            </a:r>
          </a:p>
          <a:p>
            <a:pPr>
              <a:lnSpc>
                <a:spcPct val="90000"/>
              </a:lnSpc>
            </a:pPr>
            <a:r>
              <a:rPr lang="en-US" sz="1500"/>
              <a:t>1385 – I.T./ Telecom or </a:t>
            </a:r>
            <a:r>
              <a:rPr lang="en-US" sz="1500" err="1"/>
              <a:t>BioMed</a:t>
            </a:r>
            <a:r>
              <a:rPr lang="en-US" sz="1500"/>
              <a:t>/ Clinical Engineering</a:t>
            </a:r>
          </a:p>
          <a:p>
            <a:pPr>
              <a:lnSpc>
                <a:spcPct val="90000"/>
              </a:lnSpc>
            </a:pPr>
            <a:r>
              <a:rPr lang="en-US" sz="1500"/>
              <a:t>4000 or 0 – Operator/PBX</a:t>
            </a:r>
          </a:p>
          <a:p>
            <a:pPr>
              <a:lnSpc>
                <a:spcPct val="90000"/>
              </a:lnSpc>
            </a:pPr>
            <a:r>
              <a:rPr lang="en-US" sz="1500"/>
              <a:t>1121 – Badge issues or Access</a:t>
            </a:r>
          </a:p>
          <a:p>
            <a:pPr>
              <a:lnSpc>
                <a:spcPct val="90000"/>
              </a:lnSpc>
            </a:pPr>
            <a:r>
              <a:rPr lang="en-US" sz="1500"/>
              <a:t>1110 – </a:t>
            </a:r>
            <a:r>
              <a:rPr lang="en-US" sz="1500" err="1"/>
              <a:t>TriMedx</a:t>
            </a:r>
            <a:r>
              <a:rPr lang="en-US" sz="1500"/>
              <a:t>/Medical Equipment</a:t>
            </a:r>
          </a:p>
          <a:p>
            <a:pPr>
              <a:lnSpc>
                <a:spcPct val="90000"/>
              </a:lnSpc>
            </a:pPr>
            <a:endParaRPr lang="en-US" sz="1500"/>
          </a:p>
        </p:txBody>
      </p:sp>
      <p:sp>
        <p:nvSpPr>
          <p:cNvPr id="3" name="Title 2"/>
          <p:cNvSpPr>
            <a:spLocks noGrp="1"/>
          </p:cNvSpPr>
          <p:nvPr>
            <p:ph type="title"/>
          </p:nvPr>
        </p:nvSpPr>
        <p:spPr>
          <a:xfrm>
            <a:off x="822325" y="365125"/>
            <a:ext cx="7521575" cy="549275"/>
          </a:xfrm>
        </p:spPr>
        <p:txBody>
          <a:bodyPr anchor="ctr">
            <a:normAutofit/>
          </a:bodyPr>
          <a:lstStyle/>
          <a:p>
            <a:r>
              <a:rPr lang="en-US" dirty="0"/>
              <a:t>Key Numbers</a:t>
            </a:r>
            <a:endParaRPr lang="en-US"/>
          </a:p>
        </p:txBody>
      </p:sp>
    </p:spTree>
    <p:extLst>
      <p:ext uri="{BB962C8B-B14F-4D97-AF65-F5344CB8AC3E}">
        <p14:creationId xmlns:p14="http://schemas.microsoft.com/office/powerpoint/2010/main" val="51432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09600"/>
            <a:ext cx="7315200" cy="1676400"/>
          </a:xfrm>
        </p:spPr>
        <p:txBody>
          <a:bodyPr/>
          <a:lstStyle/>
          <a:p>
            <a:pPr>
              <a:defRPr/>
            </a:pPr>
            <a:r>
              <a:rPr lang="en-US" dirty="0"/>
              <a:t>Brad Timmons – Chief of Police, </a:t>
            </a:r>
          </a:p>
          <a:p>
            <a:pPr>
              <a:defRPr/>
            </a:pPr>
            <a:r>
              <a:rPr lang="en-US" dirty="0"/>
              <a:t>	Director of Safety and Emergency Preparedness</a:t>
            </a:r>
            <a:endParaRPr lang="en-US" sz="100" dirty="0"/>
          </a:p>
          <a:p>
            <a:pPr>
              <a:defRPr/>
            </a:pPr>
            <a:endParaRPr lang="en-US" sz="800" dirty="0"/>
          </a:p>
          <a:p>
            <a:pPr>
              <a:defRPr/>
            </a:pPr>
            <a:endParaRPr lang="en-US" sz="800" dirty="0"/>
          </a:p>
          <a:p>
            <a:pPr>
              <a:defRPr/>
            </a:pPr>
            <a:endParaRPr lang="en-US" sz="800" dirty="0"/>
          </a:p>
        </p:txBody>
      </p:sp>
      <p:pic>
        <p:nvPicPr>
          <p:cNvPr id="5" name="Picture 4" descr="C:\Users\AEverett1\AppData\Local\Microsoft\Windows\Temporary Internet Files\Content.Outlook\8VLIZLHA\5C8A1426.jpg"/>
          <p:cNvPicPr/>
          <p:nvPr/>
        </p:nvPicPr>
        <p:blipFill rotWithShape="1">
          <a:blip r:embed="rId2" cstate="print">
            <a:extLst>
              <a:ext uri="{28A0092B-C50C-407E-A947-70E740481C1C}">
                <a14:useLocalDpi xmlns:a14="http://schemas.microsoft.com/office/drawing/2010/main" val="0"/>
              </a:ext>
            </a:extLst>
          </a:blip>
          <a:srcRect l="12292" t="3651" r="24689" b="45294"/>
          <a:stretch/>
        </p:blipFill>
        <p:spPr bwMode="auto">
          <a:xfrm>
            <a:off x="342900" y="304800"/>
            <a:ext cx="1447800" cy="1981200"/>
          </a:xfrm>
          <a:prstGeom prst="rect">
            <a:avLst/>
          </a:prstGeom>
          <a:noFill/>
          <a:ln>
            <a:noFill/>
          </a:ln>
          <a:extLst>
            <a:ext uri="{53640926-AAD7-44D8-BBD7-CCE9431645EC}">
              <a14:shadowObscured xmlns:a14="http://schemas.microsoft.com/office/drawing/2010/main"/>
            </a:ext>
          </a:extLst>
        </p:spPr>
      </p:pic>
      <p:sp>
        <p:nvSpPr>
          <p:cNvPr id="7" name="TextBox 4">
            <a:extLst>
              <a:ext uri="{FF2B5EF4-FFF2-40B4-BE49-F238E27FC236}">
                <a16:creationId xmlns:a16="http://schemas.microsoft.com/office/drawing/2014/main" id="{C0FE7042-056D-4522-B51E-02B5C9753292}"/>
              </a:ext>
            </a:extLst>
          </p:cNvPr>
          <p:cNvSpPr txBox="1">
            <a:spLocks noChangeArrowheads="1"/>
          </p:cNvSpPr>
          <p:nvPr/>
        </p:nvSpPr>
        <p:spPr bwMode="auto">
          <a:xfrm>
            <a:off x="1981200" y="3013501"/>
            <a:ext cx="6553200" cy="830997"/>
          </a:xfrm>
          <a:prstGeom prst="rect">
            <a:avLst/>
          </a:prstGeom>
          <a:noFill/>
          <a:ln w="9525">
            <a:noFill/>
            <a:miter lim="800000"/>
            <a:headEnd/>
            <a:tailEnd/>
          </a:ln>
        </p:spPr>
        <p:txBody>
          <a:bodyPr>
            <a:spAutoFit/>
          </a:bodyPr>
          <a:lstStyle/>
          <a:p>
            <a:r>
              <a:rPr lang="en-US" sz="2400" b="1" dirty="0">
                <a:latin typeface="Franklin Gothic Medium" pitchFamily="34" charset="0"/>
              </a:rPr>
              <a:t>Kelly Cecil – ECHD Police Captain</a:t>
            </a:r>
          </a:p>
          <a:p>
            <a:r>
              <a:rPr lang="en-US" sz="2400" b="1" dirty="0">
                <a:latin typeface="Franklin Gothic Medium" pitchFamily="34" charset="0"/>
              </a:rPr>
              <a:t>                      Supervisor over PBX/Switchboard</a:t>
            </a:r>
          </a:p>
        </p:txBody>
      </p:sp>
      <p:pic>
        <p:nvPicPr>
          <p:cNvPr id="9" name="Picture 8" descr="A person wearing a military uniform&#10;&#10;Description automatically generated">
            <a:extLst>
              <a:ext uri="{FF2B5EF4-FFF2-40B4-BE49-F238E27FC236}">
                <a16:creationId xmlns:a16="http://schemas.microsoft.com/office/drawing/2014/main" id="{7EA5E234-EAA8-47AE-89E3-5A3264E0FF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46" t="-1988" r="10784" b="32783"/>
          <a:stretch/>
        </p:blipFill>
        <p:spPr>
          <a:xfrm>
            <a:off x="342901" y="2451485"/>
            <a:ext cx="1447799" cy="21403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095678" y="762000"/>
            <a:ext cx="6553200" cy="461963"/>
          </a:xfrm>
          <a:prstGeom prst="rect">
            <a:avLst/>
          </a:prstGeom>
          <a:noFill/>
          <a:ln w="9525">
            <a:noFill/>
            <a:miter lim="800000"/>
            <a:headEnd/>
            <a:tailEnd/>
          </a:ln>
        </p:spPr>
        <p:txBody>
          <a:bodyPr>
            <a:spAutoFit/>
          </a:bodyPr>
          <a:lstStyle/>
          <a:p>
            <a:r>
              <a:rPr lang="en-US" sz="2400" b="1" dirty="0">
                <a:latin typeface="Franklin Gothic Medium" pitchFamily="34" charset="0"/>
              </a:rPr>
              <a:t>Louie Adame– ECHD Police Sergeant</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44" t="2222" r="22546" b="47778"/>
          <a:stretch/>
        </p:blipFill>
        <p:spPr>
          <a:xfrm>
            <a:off x="467749" y="457200"/>
            <a:ext cx="1361282" cy="1801697"/>
          </a:xfrm>
          <a:prstGeom prst="rect">
            <a:avLst/>
          </a:prstGeom>
        </p:spPr>
      </p:pic>
      <p:sp>
        <p:nvSpPr>
          <p:cNvPr id="8" name="TextBox 4">
            <a:extLst>
              <a:ext uri="{FF2B5EF4-FFF2-40B4-BE49-F238E27FC236}">
                <a16:creationId xmlns:a16="http://schemas.microsoft.com/office/drawing/2014/main" id="{02C98606-DB46-4B6B-8A83-E2AF163EA714}"/>
              </a:ext>
            </a:extLst>
          </p:cNvPr>
          <p:cNvSpPr txBox="1">
            <a:spLocks noChangeArrowheads="1"/>
          </p:cNvSpPr>
          <p:nvPr/>
        </p:nvSpPr>
        <p:spPr bwMode="auto">
          <a:xfrm>
            <a:off x="2060667" y="3198018"/>
            <a:ext cx="6553200" cy="461963"/>
          </a:xfrm>
          <a:prstGeom prst="rect">
            <a:avLst/>
          </a:prstGeom>
          <a:noFill/>
          <a:ln w="9525">
            <a:noFill/>
            <a:miter lim="800000"/>
            <a:headEnd/>
            <a:tailEnd/>
          </a:ln>
        </p:spPr>
        <p:txBody>
          <a:bodyPr>
            <a:spAutoFit/>
          </a:bodyPr>
          <a:lstStyle/>
          <a:p>
            <a:r>
              <a:rPr lang="en-US" sz="2400" b="1" dirty="0">
                <a:latin typeface="Franklin Gothic Medium" pitchFamily="34" charset="0"/>
              </a:rPr>
              <a:t>Daniel Valenzuela– ECHD Police Sergeant</a:t>
            </a:r>
          </a:p>
        </p:txBody>
      </p:sp>
      <p:pic>
        <p:nvPicPr>
          <p:cNvPr id="5" name="Picture 4" descr="A person wearing a hat&#10;&#10;Description automatically generated">
            <a:extLst>
              <a:ext uri="{FF2B5EF4-FFF2-40B4-BE49-F238E27FC236}">
                <a16:creationId xmlns:a16="http://schemas.microsoft.com/office/drawing/2014/main" id="{C071FB83-7CB4-417F-BAA8-8A495F7784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01" r="20435" b="40000"/>
          <a:stretch/>
        </p:blipFill>
        <p:spPr>
          <a:xfrm>
            <a:off x="467749" y="2595563"/>
            <a:ext cx="1361282" cy="1981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822325" y="76200"/>
            <a:ext cx="7521575" cy="549275"/>
          </a:xfrm>
        </p:spPr>
        <p:txBody>
          <a:bodyPr/>
          <a:lstStyle/>
          <a:p>
            <a:pPr eaLnBrk="1" fontAlgn="auto" hangingPunct="1">
              <a:spcAft>
                <a:spcPts val="0"/>
              </a:spcAft>
              <a:defRPr/>
            </a:pPr>
            <a:r>
              <a:rPr lang="en-US" dirty="0"/>
              <a:t>Calls for service</a:t>
            </a:r>
          </a:p>
        </p:txBody>
      </p:sp>
      <p:sp>
        <p:nvSpPr>
          <p:cNvPr id="1027" name="Rectangle 3"/>
          <p:cNvSpPr>
            <a:spLocks noGrp="1" noChangeArrowheads="1"/>
          </p:cNvSpPr>
          <p:nvPr>
            <p:ph idx="1"/>
          </p:nvPr>
        </p:nvSpPr>
        <p:spPr>
          <a:xfrm>
            <a:off x="304800" y="685800"/>
            <a:ext cx="8686801" cy="3276600"/>
          </a:xfrm>
        </p:spPr>
        <p:txBody>
          <a:bodyPr numCol="2"/>
          <a:lstStyle/>
          <a:p>
            <a:pPr eaLnBrk="1" hangingPunct="1">
              <a:defRPr/>
            </a:pPr>
            <a:r>
              <a:rPr lang="en-US" sz="2000" u="sng" dirty="0"/>
              <a:t>BADGE OFFICE </a:t>
            </a:r>
            <a:endParaRPr lang="en-US" u="sng" dirty="0"/>
          </a:p>
          <a:p>
            <a:pPr lvl="1" eaLnBrk="1" hangingPunct="1">
              <a:defRPr/>
            </a:pPr>
            <a:r>
              <a:rPr lang="en-US" sz="1800" dirty="0"/>
              <a:t>Across from Cafeteria – 1</a:t>
            </a:r>
            <a:r>
              <a:rPr lang="en-US" sz="1800" baseline="30000" dirty="0"/>
              <a:t>ST</a:t>
            </a:r>
            <a:r>
              <a:rPr lang="en-US" sz="1800" dirty="0"/>
              <a:t> FLOOR</a:t>
            </a:r>
          </a:p>
          <a:p>
            <a:pPr lvl="1" eaLnBrk="1" hangingPunct="1">
              <a:defRPr/>
            </a:pPr>
            <a:r>
              <a:rPr lang="en-US" sz="1800" dirty="0"/>
              <a:t>EXTENSION 1121</a:t>
            </a:r>
          </a:p>
          <a:p>
            <a:pPr lvl="1" eaLnBrk="1" hangingPunct="1">
              <a:defRPr/>
            </a:pPr>
            <a:r>
              <a:rPr lang="en-US" sz="1800" dirty="0">
                <a:hlinkClick r:id="rId3"/>
              </a:rPr>
              <a:t>IDbadgegroup@echd.org</a:t>
            </a:r>
            <a:br>
              <a:rPr lang="en-US" sz="1800" dirty="0"/>
            </a:br>
            <a:endParaRPr lang="en-US" sz="1800" dirty="0"/>
          </a:p>
          <a:p>
            <a:pPr eaLnBrk="1" hangingPunct="1">
              <a:defRPr/>
            </a:pPr>
            <a:r>
              <a:rPr lang="en-US" sz="2000" u="sng" dirty="0"/>
              <a:t>CUSTOMER SERVICE OFFICE</a:t>
            </a:r>
          </a:p>
          <a:p>
            <a:pPr eaLnBrk="1" hangingPunct="1">
              <a:buClr>
                <a:schemeClr val="accent2"/>
              </a:buClr>
              <a:buFont typeface="Wingdings" panose="05000000000000000000" pitchFamily="2" charset="2"/>
              <a:buChar char="§"/>
              <a:defRPr/>
            </a:pPr>
            <a:r>
              <a:rPr lang="en-US" sz="1800" b="0" dirty="0">
                <a:latin typeface="+mn-lt"/>
              </a:rPr>
              <a:t>Located in the Hetzler Building</a:t>
            </a:r>
          </a:p>
          <a:p>
            <a:pPr eaLnBrk="1" hangingPunct="1">
              <a:buClr>
                <a:schemeClr val="accent2"/>
              </a:buClr>
              <a:buFont typeface="Wingdings" panose="05000000000000000000" pitchFamily="2" charset="2"/>
              <a:buChar char="§"/>
              <a:defRPr/>
            </a:pPr>
            <a:r>
              <a:rPr lang="en-US" sz="1800" b="0" dirty="0">
                <a:latin typeface="+mn-lt"/>
              </a:rPr>
              <a:t>EXTENSION 2600</a:t>
            </a:r>
          </a:p>
          <a:p>
            <a:pPr eaLnBrk="1" hangingPunct="1">
              <a:buClr>
                <a:schemeClr val="accent2"/>
              </a:buClr>
              <a:buFont typeface="Wingdings" panose="05000000000000000000" pitchFamily="2" charset="2"/>
              <a:buChar char="§"/>
              <a:defRPr/>
            </a:pPr>
            <a:r>
              <a:rPr lang="en-US" sz="1800" b="0" dirty="0">
                <a:latin typeface="+mn-lt"/>
              </a:rPr>
              <a:t>Any call for Engineering</a:t>
            </a:r>
          </a:p>
          <a:p>
            <a:pPr eaLnBrk="1" hangingPunct="1">
              <a:defRPr/>
            </a:pPr>
            <a:endParaRPr lang="en-US" sz="2000" u="sng" dirty="0"/>
          </a:p>
          <a:p>
            <a:pPr eaLnBrk="1" hangingPunct="1">
              <a:defRPr/>
            </a:pPr>
            <a:r>
              <a:rPr lang="en-US" sz="2000" u="sng" dirty="0"/>
              <a:t>ECHD POLICE</a:t>
            </a:r>
          </a:p>
          <a:p>
            <a:pPr eaLnBrk="1" hangingPunct="1">
              <a:spcBef>
                <a:spcPts val="0"/>
              </a:spcBef>
              <a:buClr>
                <a:srgbClr val="FF9900"/>
              </a:buClr>
              <a:buFont typeface="Wingdings" panose="05000000000000000000" pitchFamily="2" charset="2"/>
              <a:buChar char="§"/>
              <a:defRPr/>
            </a:pPr>
            <a:r>
              <a:rPr lang="en-US" sz="1800" b="0" dirty="0">
                <a:latin typeface="+mn-lt"/>
              </a:rPr>
              <a:t>Dispatch in Police Admin Office (Secured)</a:t>
            </a:r>
          </a:p>
          <a:p>
            <a:pPr eaLnBrk="1" hangingPunct="1">
              <a:spcBef>
                <a:spcPts val="0"/>
              </a:spcBef>
              <a:buClr>
                <a:srgbClr val="FF9900"/>
              </a:buClr>
              <a:buFont typeface="Wingdings" panose="05000000000000000000" pitchFamily="2" charset="2"/>
              <a:buChar char="§"/>
              <a:defRPr/>
            </a:pPr>
            <a:r>
              <a:rPr lang="en-US" sz="1800" b="0" dirty="0">
                <a:latin typeface="+mn-lt"/>
              </a:rPr>
              <a:t>EXTENSION 4040</a:t>
            </a:r>
          </a:p>
          <a:p>
            <a:pPr eaLnBrk="1" hangingPunct="1">
              <a:spcBef>
                <a:spcPts val="0"/>
              </a:spcBef>
              <a:buClr>
                <a:srgbClr val="FF9900"/>
              </a:buClr>
              <a:buFont typeface="Wingdings" panose="05000000000000000000" pitchFamily="2" charset="2"/>
              <a:buChar char="§"/>
              <a:defRPr/>
            </a:pPr>
            <a:r>
              <a:rPr lang="en-US" sz="1800" b="0" dirty="0">
                <a:latin typeface="+mn-lt"/>
              </a:rPr>
              <a:t>Any Police/Security calls</a:t>
            </a:r>
          </a:p>
          <a:p>
            <a:pPr eaLnBrk="1" hangingPunct="1">
              <a:defRPr/>
            </a:pPr>
            <a:r>
              <a:rPr lang="en-US" sz="2000" u="sng" dirty="0"/>
              <a:t>PBX</a:t>
            </a:r>
          </a:p>
          <a:p>
            <a:pPr lvl="1" eaLnBrk="1" hangingPunct="1">
              <a:defRPr/>
            </a:pPr>
            <a:r>
              <a:rPr lang="en-US" sz="1800" dirty="0"/>
              <a:t>Next to Auxiliary Desk at front entrance (Secured)</a:t>
            </a:r>
          </a:p>
          <a:p>
            <a:pPr lvl="1" eaLnBrk="1" hangingPunct="1">
              <a:defRPr/>
            </a:pPr>
            <a:r>
              <a:rPr lang="en-US" sz="1800" dirty="0"/>
              <a:t>EXTENSION 0</a:t>
            </a:r>
          </a:p>
          <a:p>
            <a:pPr marL="0" lvl="1" indent="0" eaLnBrk="1" hangingPunct="1">
              <a:buNone/>
              <a:defRPr/>
            </a:pPr>
            <a:endParaRPr lang="en-US" sz="800" dirty="0"/>
          </a:p>
          <a:p>
            <a:pPr eaLnBrk="1" hangingPunct="1">
              <a:defRPr/>
            </a:pPr>
            <a:endParaRPr lang="en-US" u="sng" dirty="0"/>
          </a:p>
        </p:txBody>
      </p:sp>
      <p:sp>
        <p:nvSpPr>
          <p:cNvPr id="2" name="TextBox 1"/>
          <p:cNvSpPr txBox="1"/>
          <p:nvPr/>
        </p:nvSpPr>
        <p:spPr>
          <a:xfrm>
            <a:off x="782171" y="4191000"/>
            <a:ext cx="7543800" cy="461665"/>
          </a:xfrm>
          <a:prstGeom prst="rect">
            <a:avLst/>
          </a:prstGeom>
          <a:noFill/>
        </p:spPr>
        <p:txBody>
          <a:bodyPr wrap="square" rtlCol="0">
            <a:spAutoFit/>
          </a:bodyPr>
          <a:lstStyle/>
          <a:p>
            <a:pPr marL="0" lvl="1" indent="0" algn="ctr" eaLnBrk="1" hangingPunct="1">
              <a:buNone/>
              <a:defRPr/>
            </a:pPr>
            <a:r>
              <a:rPr lang="en-US" sz="2400" b="1">
                <a:solidFill>
                  <a:srgbClr val="FF0000"/>
                </a:solidFill>
              </a:rPr>
              <a:t>EXT 2000 for all Medical or Police Emergencies</a:t>
            </a:r>
            <a:endParaRPr lang="en-US" sz="3200"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btimmons\Desktop\ECHD PD Badg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7128" y="1097280"/>
            <a:ext cx="3072063" cy="371246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4339" name="Rectangle 3"/>
          <p:cNvSpPr>
            <a:spLocks noGrp="1" noChangeArrowheads="1"/>
          </p:cNvSpPr>
          <p:nvPr>
            <p:ph sz="half" idx="2"/>
          </p:nvPr>
        </p:nvSpPr>
        <p:spPr>
          <a:xfrm>
            <a:off x="4700016" y="1097280"/>
            <a:ext cx="3200400" cy="3712464"/>
          </a:xfrm>
        </p:spPr>
        <p:txBody>
          <a:bodyPr wrap="square" anchor="t">
            <a:normAutofit/>
          </a:bodyPr>
          <a:lstStyle/>
          <a:p>
            <a:pPr eaLnBrk="1" hangingPunct="1">
              <a:lnSpc>
                <a:spcPct val="90000"/>
              </a:lnSpc>
              <a:defRPr/>
            </a:pPr>
            <a:r>
              <a:rPr lang="en-US" sz="1800"/>
              <a:t>INCIDENTS</a:t>
            </a:r>
          </a:p>
          <a:p>
            <a:pPr lvl="1" eaLnBrk="1" hangingPunct="1">
              <a:lnSpc>
                <a:spcPct val="90000"/>
              </a:lnSpc>
              <a:defRPr/>
            </a:pPr>
            <a:r>
              <a:rPr lang="en-US" sz="1800"/>
              <a:t>PATIENT VALUABLES, CRIMINAL OFFENSE, ETC.</a:t>
            </a:r>
          </a:p>
          <a:p>
            <a:pPr lvl="1" eaLnBrk="1" hangingPunct="1">
              <a:lnSpc>
                <a:spcPct val="90000"/>
              </a:lnSpc>
              <a:defRPr/>
            </a:pPr>
            <a:r>
              <a:rPr lang="en-US" sz="1800"/>
              <a:t>EXTENSION </a:t>
            </a:r>
            <a:r>
              <a:rPr lang="en-US" sz="1800" b="1"/>
              <a:t>4040</a:t>
            </a:r>
            <a:r>
              <a:rPr lang="en-US" sz="1800"/>
              <a:t> FOR DISPATCH</a:t>
            </a:r>
          </a:p>
          <a:p>
            <a:pPr lvl="1" eaLnBrk="1" hangingPunct="1">
              <a:lnSpc>
                <a:spcPct val="90000"/>
              </a:lnSpc>
              <a:defRPr/>
            </a:pPr>
            <a:r>
              <a:rPr lang="en-US" sz="1800"/>
              <a:t>EMERGENCY EXTENSION </a:t>
            </a:r>
            <a:r>
              <a:rPr lang="en-US" sz="1800" b="1"/>
              <a:t>2000</a:t>
            </a:r>
          </a:p>
          <a:p>
            <a:pPr eaLnBrk="1" hangingPunct="1">
              <a:lnSpc>
                <a:spcPct val="90000"/>
              </a:lnSpc>
              <a:defRPr/>
            </a:pPr>
            <a:r>
              <a:rPr lang="en-US" sz="1800"/>
              <a:t>FOLLOW UP</a:t>
            </a:r>
          </a:p>
          <a:p>
            <a:pPr lvl="1" eaLnBrk="1" hangingPunct="1">
              <a:lnSpc>
                <a:spcPct val="90000"/>
              </a:lnSpc>
              <a:defRPr/>
            </a:pPr>
            <a:r>
              <a:rPr lang="en-US" sz="1800"/>
              <a:t>HUMAN RESOURCES</a:t>
            </a:r>
          </a:p>
          <a:p>
            <a:pPr lvl="1" eaLnBrk="1" hangingPunct="1">
              <a:lnSpc>
                <a:spcPct val="90000"/>
              </a:lnSpc>
              <a:defRPr/>
            </a:pPr>
            <a:r>
              <a:rPr lang="en-US" sz="1800"/>
              <a:t>ADMINISTRATION 	</a:t>
            </a:r>
          </a:p>
          <a:p>
            <a:pPr lvl="1" eaLnBrk="1" hangingPunct="1">
              <a:lnSpc>
                <a:spcPct val="90000"/>
              </a:lnSpc>
              <a:defRPr/>
            </a:pPr>
            <a:r>
              <a:rPr lang="en-US" sz="1800"/>
              <a:t>PERFORMANCE IMPROVEMENT (Risk </a:t>
            </a:r>
            <a:r>
              <a:rPr lang="en-US" sz="1800" err="1"/>
              <a:t>Mgt</a:t>
            </a:r>
            <a:r>
              <a:rPr lang="en-US" sz="1800"/>
              <a:t>)</a:t>
            </a:r>
          </a:p>
        </p:txBody>
      </p:sp>
      <p:sp>
        <p:nvSpPr>
          <p:cNvPr id="14338" name="Rectangle 2"/>
          <p:cNvSpPr>
            <a:spLocks noGrp="1" noChangeArrowheads="1"/>
          </p:cNvSpPr>
          <p:nvPr>
            <p:ph type="title"/>
          </p:nvPr>
        </p:nvSpPr>
        <p:spPr>
          <a:xfrm>
            <a:off x="822325" y="365125"/>
            <a:ext cx="7521575" cy="549275"/>
          </a:xfrm>
        </p:spPr>
        <p:txBody>
          <a:bodyPr anchor="ctr">
            <a:normAutofit/>
          </a:bodyPr>
          <a:lstStyle/>
          <a:p>
            <a:pPr eaLnBrk="1" fontAlgn="auto" hangingPunct="1">
              <a:spcAft>
                <a:spcPts val="0"/>
              </a:spcAft>
              <a:defRPr/>
            </a:pPr>
            <a:r>
              <a:rPr lang="en-US" sz="2600"/>
              <a:t>Police/SECURITY/SAFETY INCIDENT REPORTS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dirty="0"/>
              <a:t>IDENTIFICATION BADGES</a:t>
            </a:r>
          </a:p>
        </p:txBody>
      </p:sp>
      <p:sp>
        <p:nvSpPr>
          <p:cNvPr id="30723" name="Rectangle 3"/>
          <p:cNvSpPr>
            <a:spLocks noGrp="1" noChangeArrowheads="1"/>
          </p:cNvSpPr>
          <p:nvPr>
            <p:ph idx="1"/>
          </p:nvPr>
        </p:nvSpPr>
        <p:spPr/>
        <p:txBody>
          <a:bodyPr/>
          <a:lstStyle/>
          <a:p>
            <a:pPr eaLnBrk="1" hangingPunct="1">
              <a:defRPr/>
            </a:pPr>
            <a:r>
              <a:rPr lang="en-US" dirty="0"/>
              <a:t>POLICY</a:t>
            </a:r>
          </a:p>
          <a:p>
            <a:pPr lvl="1" eaLnBrk="1" hangingPunct="1">
              <a:defRPr/>
            </a:pPr>
            <a:r>
              <a:rPr lang="en-US" dirty="0"/>
              <a:t>MUST BE WORN AT ALL TIMES AT WORK.</a:t>
            </a:r>
          </a:p>
          <a:p>
            <a:pPr lvl="1" eaLnBrk="1" hangingPunct="1">
              <a:defRPr/>
            </a:pPr>
            <a:r>
              <a:rPr lang="en-US" dirty="0"/>
              <a:t>MUST BE WORN ABOVE THE WAIST WITH NAME A PICTURE VISIBLE</a:t>
            </a:r>
          </a:p>
          <a:p>
            <a:pPr lvl="1" eaLnBrk="1" hangingPunct="1">
              <a:defRPr/>
            </a:pPr>
            <a:r>
              <a:rPr lang="en-US" dirty="0"/>
              <a:t>REPORT STOLEN BAGES TO </a:t>
            </a:r>
            <a:r>
              <a:rPr lang="en-US" dirty="0" err="1"/>
              <a:t>ext</a:t>
            </a:r>
            <a:r>
              <a:rPr lang="en-US" dirty="0"/>
              <a:t> 1121 or HUMAN RESOURCES IMMEDIATELY</a:t>
            </a:r>
          </a:p>
          <a:p>
            <a:pPr lvl="1" eaLnBrk="1" hangingPunct="1">
              <a:defRPr/>
            </a:pPr>
            <a:r>
              <a:rPr lang="en-US" dirty="0"/>
              <a:t>DO NOT ALTER YOUR BADGE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a:t>WORKPLACE VIOLENCE</a:t>
            </a:r>
          </a:p>
        </p:txBody>
      </p:sp>
      <p:sp>
        <p:nvSpPr>
          <p:cNvPr id="35843" name="Rectangle 3"/>
          <p:cNvSpPr>
            <a:spLocks noGrp="1" noChangeArrowheads="1"/>
          </p:cNvSpPr>
          <p:nvPr>
            <p:ph idx="1"/>
          </p:nvPr>
        </p:nvSpPr>
        <p:spPr/>
        <p:txBody>
          <a:bodyPr/>
          <a:lstStyle/>
          <a:p>
            <a:pPr eaLnBrk="1" hangingPunct="1">
              <a:defRPr/>
            </a:pPr>
            <a:r>
              <a:rPr lang="en-US" b="0" dirty="0"/>
              <a:t>Any act that threatens the safety, health, life or well being of an employee, patient or visitor</a:t>
            </a:r>
          </a:p>
          <a:p>
            <a:pPr eaLnBrk="1" hangingPunct="1">
              <a:defRPr/>
            </a:pPr>
            <a:endParaRPr lang="en-US" b="0" dirty="0"/>
          </a:p>
          <a:p>
            <a:pPr eaLnBrk="1" hangingPunct="1">
              <a:defRPr/>
            </a:pPr>
            <a:r>
              <a:rPr lang="en-US" b="0" dirty="0"/>
              <a:t>Results in damage to hospital, employee, patient or visitor property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914400"/>
          </a:xfrm>
        </p:spPr>
        <p:txBody>
          <a:bodyPr/>
          <a:lstStyle/>
          <a:p>
            <a:pPr eaLnBrk="1" fontAlgn="auto" hangingPunct="1">
              <a:spcAft>
                <a:spcPts val="0"/>
              </a:spcAft>
              <a:defRPr/>
            </a:pPr>
            <a:r>
              <a:rPr lang="en-US"/>
              <a:t>WORKPLACE VIOLENCE</a:t>
            </a:r>
          </a:p>
        </p:txBody>
      </p:sp>
      <p:sp>
        <p:nvSpPr>
          <p:cNvPr id="36867" name="Rectangle 3"/>
          <p:cNvSpPr>
            <a:spLocks noGrp="1" noChangeArrowheads="1"/>
          </p:cNvSpPr>
          <p:nvPr>
            <p:ph idx="1"/>
          </p:nvPr>
        </p:nvSpPr>
        <p:spPr>
          <a:xfrm>
            <a:off x="762000" y="1066800"/>
            <a:ext cx="7467600" cy="4038600"/>
          </a:xfrm>
        </p:spPr>
        <p:txBody>
          <a:bodyPr/>
          <a:lstStyle/>
          <a:p>
            <a:pPr eaLnBrk="1" hangingPunct="1">
              <a:defRPr/>
            </a:pPr>
            <a:r>
              <a:rPr lang="en-US" dirty="0"/>
              <a:t>Prohibited acts include, but are not limited to:</a:t>
            </a:r>
          </a:p>
          <a:p>
            <a:pPr lvl="1" eaLnBrk="1" hangingPunct="1">
              <a:defRPr/>
            </a:pPr>
            <a:r>
              <a:rPr lang="en-US" dirty="0"/>
              <a:t>Threats, intimidation, coercing, harassment or assault</a:t>
            </a:r>
          </a:p>
          <a:p>
            <a:pPr lvl="1" eaLnBrk="1" hangingPunct="1">
              <a:defRPr/>
            </a:pPr>
            <a:r>
              <a:rPr lang="en-US" dirty="0"/>
              <a:t>Sexual harassment</a:t>
            </a:r>
          </a:p>
          <a:p>
            <a:pPr lvl="1" eaLnBrk="1" hangingPunct="1">
              <a:defRPr/>
            </a:pPr>
            <a:r>
              <a:rPr lang="en-US" dirty="0"/>
              <a:t>Carrying a firearm</a:t>
            </a:r>
          </a:p>
          <a:p>
            <a:pPr lvl="1" eaLnBrk="1" hangingPunct="1">
              <a:defRPr/>
            </a:pPr>
            <a:r>
              <a:rPr lang="en-US" dirty="0"/>
              <a:t>Allowing unauthorized access</a:t>
            </a:r>
          </a:p>
          <a:p>
            <a:pPr lvl="1" eaLnBrk="1" hangingPunct="1">
              <a:defRPr/>
            </a:pPr>
            <a:r>
              <a:rPr lang="en-US" dirty="0"/>
              <a:t>Using, duplicating, or possessing keys without authorization</a:t>
            </a:r>
          </a:p>
          <a:p>
            <a:pPr lvl="1" eaLnBrk="1" hangingPunct="1">
              <a:defRPr/>
            </a:pPr>
            <a:r>
              <a:rPr lang="en-US" dirty="0"/>
              <a:t>Theft </a:t>
            </a:r>
          </a:p>
          <a:p>
            <a:pPr lvl="1" eaLnBrk="1" hangingPunct="1">
              <a:defRPr/>
            </a:pPr>
            <a:r>
              <a:rPr lang="en-US" dirty="0"/>
              <a:t>Vandalism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a:t>WORKPLACE VIOLENCE</a:t>
            </a:r>
          </a:p>
        </p:txBody>
      </p:sp>
      <p:sp>
        <p:nvSpPr>
          <p:cNvPr id="37891" name="Rectangle 3"/>
          <p:cNvSpPr>
            <a:spLocks noGrp="1" noChangeArrowheads="1"/>
          </p:cNvSpPr>
          <p:nvPr>
            <p:ph idx="1"/>
          </p:nvPr>
        </p:nvSpPr>
        <p:spPr>
          <a:xfrm>
            <a:off x="247650" y="1600200"/>
            <a:ext cx="8896350" cy="4741863"/>
          </a:xfrm>
        </p:spPr>
        <p:txBody>
          <a:bodyPr/>
          <a:lstStyle/>
          <a:p>
            <a:pPr eaLnBrk="1" hangingPunct="1">
              <a:defRPr/>
            </a:pPr>
            <a:r>
              <a:rPr lang="en-US" b="0" dirty="0"/>
              <a:t>Any employee who has been threatened, is a victim of a violent act, witnesses or learns of threats or violent acts, should report such activity to ECHD Police or Human Resources immediately.</a:t>
            </a:r>
          </a:p>
          <a:p>
            <a:pPr eaLnBrk="1" hangingPunct="1">
              <a:defRPr/>
            </a:pPr>
            <a:r>
              <a:rPr lang="en-US" b="0" dirty="0"/>
              <a:t>May use Compliance boxes or Hotline at 1-800-805-1642. All calls may remain anonymous and confidential.</a:t>
            </a:r>
          </a:p>
          <a:p>
            <a:pPr eaLnBrk="1" hangingPunct="1">
              <a:defRPr/>
            </a:pPr>
            <a:r>
              <a:rPr lang="en-US" b="0" dirty="0"/>
              <a:t>In an emergency, call 2000.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pc="http://schemas.microsoft.com/office/infopath/2007/PartnerControls" xmlns:xsi="http://www.w3.org/2001/XMLSchema-instance">
  <documentManagement>
    <_dlc_DocIdUrl xmlns="8dc2d4cf-f171-4881-99e1-52ad78bc9efb">
      <Url>https://echdo365.sharepoint.com/Department/SD/_layouts/15/DocIdRedir.aspx?ID=NWJV4TJZ3HMP-653-198</Url>
      <Description>NWJV4TJZ3HMP-653-198</Description>
    </_dlc_DocIdUrl>
    <_dlc_DocId xmlns="8dc2d4cf-f171-4881-99e1-52ad78bc9efb">NWJV4TJZ3HMP-653-198</_dlc_Doc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88F632A6733DA488DDB4AF0D417467D" ma:contentTypeVersion="6" ma:contentTypeDescription="Create a new document." ma:contentTypeScope="" ma:versionID="f4940129ee21c10ff077a3710499ae15">
  <xsd:schema xmlns:xsd="http://www.w3.org/2001/XMLSchema" xmlns:xs="http://www.w3.org/2001/XMLSchema" xmlns:p="http://schemas.microsoft.com/office/2006/metadata/properties" xmlns:ns2="8dc2d4cf-f171-4881-99e1-52ad78bc9efb" targetNamespace="http://schemas.microsoft.com/office/2006/metadata/properties" ma:root="true" ma:fieldsID="e739235c1b3bf58e9786e1424a898f02" ns2:_="">
    <xsd:import namespace="8dc2d4cf-f171-4881-99e1-52ad78bc9ef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2d4cf-f171-4881-99e1-52ad78bc9efb" elementFormDefault="qualified">
    <xsd:import namespace="http://schemas.microsoft.com/office/2006/documentManagement/types"/>
    <xsd:import namespace="http://schemas.microsoft.com/office/infopath/2007/PartnerControls"/>
    <xsd:element name="_dlc_DocId" ma:index="2" nillable="true" ma:displayName="Document ID Value" ma:description="The value of the document ID assigned to this item." ma:internalName="_dlc_DocId" ma:readOnly="true">
      <xsd:simpleType>
        <xsd:restriction base="dms:Text"/>
      </xsd:simpleType>
    </xsd:element>
    <xsd:element name="_dlc_DocIdUrl" ma:index="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Projec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2ACEC6-39AA-45B5-830B-DC34B1501EAA}">
  <ds:schemaRefs>
    <ds:schemaRef ds:uri="http://schemas.microsoft.com/sharepoint/events"/>
  </ds:schemaRefs>
</ds:datastoreItem>
</file>

<file path=customXml/itemProps2.xml><?xml version="1.0" encoding="utf-8"?>
<ds:datastoreItem xmlns:ds="http://schemas.openxmlformats.org/officeDocument/2006/customXml" ds:itemID="{FA97BCB8-9BBB-407C-B58F-847314CF4267}">
  <ds:schemaRefs>
    <ds:schemaRef ds:uri="http://purl.org/dc/terms/"/>
    <ds:schemaRef ds:uri="http://schemas.microsoft.com/office/2006/documentManagement/types"/>
    <ds:schemaRef ds:uri="http://www.w3.org/XML/1998/namespace"/>
    <ds:schemaRef ds:uri="http://purl.org/dc/dcmitype/"/>
    <ds:schemaRef ds:uri="8dc2d4cf-f171-4881-99e1-52ad78bc9efb"/>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EC6BF4E-85A3-4E87-BEC8-57652847F65A}">
  <ds:schemaRefs>
    <ds:schemaRef ds:uri="http://schemas.microsoft.com/sharepoint/v3/contenttype/forms"/>
  </ds:schemaRefs>
</ds:datastoreItem>
</file>

<file path=customXml/itemProps4.xml><?xml version="1.0" encoding="utf-8"?>
<ds:datastoreItem xmlns:ds="http://schemas.openxmlformats.org/officeDocument/2006/customXml" ds:itemID="{D34B9E3F-16B3-41B5-B537-75C937889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2d4cf-f171-4881-99e1-52ad78bc9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On-screen Show (4:3)</PresentationFormat>
  <Paragraphs>86</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Franklin Gothic Book</vt:lpstr>
      <vt:lpstr>Franklin Gothic Heavy</vt:lpstr>
      <vt:lpstr>Franklin Gothic Medium</vt:lpstr>
      <vt:lpstr>Tahoma</vt:lpstr>
      <vt:lpstr>Times New Roman</vt:lpstr>
      <vt:lpstr>Wingdings</vt:lpstr>
      <vt:lpstr>Angles</vt:lpstr>
      <vt:lpstr>Security  </vt:lpstr>
      <vt:lpstr>PowerPoint Presentation</vt:lpstr>
      <vt:lpstr>PowerPoint Presentation</vt:lpstr>
      <vt:lpstr>Calls for service</vt:lpstr>
      <vt:lpstr>Police/SECURITY/SAFETY INCIDENT REPORTS  </vt:lpstr>
      <vt:lpstr>IDENTIFICATION BADGES</vt:lpstr>
      <vt:lpstr>WORKPLACE VIOLENCE</vt:lpstr>
      <vt:lpstr>WORKPLACE VIOLENCE</vt:lpstr>
      <vt:lpstr>WORKPLACE VIOLENCE</vt:lpstr>
      <vt:lpstr>Workplace safety begins with realizing that  “it CAN happen here”  PREPARE NOW</vt:lpstr>
      <vt:lpstr>Active shooter</vt:lpstr>
      <vt:lpstr>Key Numbers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dc:title>
  <dc:creator>Priscilla Martinez</dc:creator>
  <cp:lastModifiedBy>Priscilla Martinez</cp:lastModifiedBy>
  <cp:revision>1</cp:revision>
  <dcterms:created xsi:type="dcterms:W3CDTF">2021-04-23T15:11:08Z</dcterms:created>
  <dcterms:modified xsi:type="dcterms:W3CDTF">2021-04-23T15:11:20Z</dcterms:modified>
</cp:coreProperties>
</file>