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2" r:id="rId1"/>
  </p:sldMasterIdLst>
  <p:notesMasterIdLst>
    <p:notesMasterId r:id="rId21"/>
  </p:notesMasterIdLst>
  <p:sldIdLst>
    <p:sldId id="276" r:id="rId2"/>
    <p:sldId id="278" r:id="rId3"/>
    <p:sldId id="280" r:id="rId4"/>
    <p:sldId id="266" r:id="rId5"/>
    <p:sldId id="256" r:id="rId6"/>
    <p:sldId id="284" r:id="rId7"/>
    <p:sldId id="263" r:id="rId8"/>
    <p:sldId id="285" r:id="rId9"/>
    <p:sldId id="286" r:id="rId10"/>
    <p:sldId id="287" r:id="rId11"/>
    <p:sldId id="290" r:id="rId12"/>
    <p:sldId id="291" r:id="rId13"/>
    <p:sldId id="292" r:id="rId14"/>
    <p:sldId id="293" r:id="rId15"/>
    <p:sldId id="282" r:id="rId16"/>
    <p:sldId id="270" r:id="rId17"/>
    <p:sldId id="271" r:id="rId18"/>
    <p:sldId id="273" r:id="rId19"/>
    <p:sldId id="274"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32" autoAdjust="0"/>
    <p:restoredTop sz="96087" autoAdjust="0"/>
  </p:normalViewPr>
  <p:slideViewPr>
    <p:cSldViewPr snapToGrid="0">
      <p:cViewPr varScale="1">
        <p:scale>
          <a:sx n="63" d="100"/>
          <a:sy n="63" d="100"/>
        </p:scale>
        <p:origin x="84" y="94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2BB1AD-3B88-429A-9B76-A9785747F2F1}" type="doc">
      <dgm:prSet loTypeId="urn:microsoft.com/office/officeart/2009/layout/CircleArrowProcess" loCatId="cycle" qsTypeId="urn:microsoft.com/office/officeart/2005/8/quickstyle/3d3" qsCatId="3D" csTypeId="urn:microsoft.com/office/officeart/2005/8/colors/accent3_2" csCatId="accent3" phldr="1"/>
      <dgm:spPr/>
      <dgm:t>
        <a:bodyPr/>
        <a:lstStyle/>
        <a:p>
          <a:endParaRPr lang="en-US"/>
        </a:p>
      </dgm:t>
    </dgm:pt>
    <dgm:pt modelId="{17E272D3-0C32-4D18-9B71-A5E513F45B0F}">
      <dgm:prSet phldrT="[Text]"/>
      <dgm:spPr/>
      <dgm:t>
        <a:bodyPr/>
        <a:lstStyle/>
        <a:p>
          <a:r>
            <a:rPr lang="en-US" dirty="0"/>
            <a:t>Learn</a:t>
          </a:r>
        </a:p>
      </dgm:t>
    </dgm:pt>
    <dgm:pt modelId="{5643D6DE-A64C-49B0-AE48-0CDC57E6934B}" type="parTrans" cxnId="{0AC3783D-1918-4E87-9FA8-0634308E9010}">
      <dgm:prSet/>
      <dgm:spPr/>
      <dgm:t>
        <a:bodyPr/>
        <a:lstStyle/>
        <a:p>
          <a:endParaRPr lang="en-US"/>
        </a:p>
      </dgm:t>
    </dgm:pt>
    <dgm:pt modelId="{B2642CFF-E805-4364-BC39-DA731D1C107F}" type="sibTrans" cxnId="{0AC3783D-1918-4E87-9FA8-0634308E9010}">
      <dgm:prSet/>
      <dgm:spPr/>
      <dgm:t>
        <a:bodyPr/>
        <a:lstStyle/>
        <a:p>
          <a:endParaRPr lang="en-US"/>
        </a:p>
      </dgm:t>
    </dgm:pt>
    <dgm:pt modelId="{0557C525-47C1-43CA-92AF-1E23D0459F42}">
      <dgm:prSet phldrT="[Text]"/>
      <dgm:spPr/>
      <dgm:t>
        <a:bodyPr/>
        <a:lstStyle/>
        <a:p>
          <a:r>
            <a:rPr lang="en-US" dirty="0"/>
            <a:t>Improve</a:t>
          </a:r>
        </a:p>
      </dgm:t>
    </dgm:pt>
    <dgm:pt modelId="{A7894E38-4D6A-4ABF-ADD2-621944B6E7AC}" type="parTrans" cxnId="{3C44A071-41DE-4FF7-8615-0E1A71EED29A}">
      <dgm:prSet/>
      <dgm:spPr/>
      <dgm:t>
        <a:bodyPr/>
        <a:lstStyle/>
        <a:p>
          <a:endParaRPr lang="en-US"/>
        </a:p>
      </dgm:t>
    </dgm:pt>
    <dgm:pt modelId="{5D3E01C6-C423-4EEA-83EE-468B160A1E4E}" type="sibTrans" cxnId="{3C44A071-41DE-4FF7-8615-0E1A71EED29A}">
      <dgm:prSet/>
      <dgm:spPr/>
      <dgm:t>
        <a:bodyPr/>
        <a:lstStyle/>
        <a:p>
          <a:endParaRPr lang="en-US"/>
        </a:p>
      </dgm:t>
    </dgm:pt>
    <dgm:pt modelId="{4F222E31-161D-447D-BD01-E41F7241CA57}">
      <dgm:prSet phldrT="[Text]"/>
      <dgm:spPr/>
      <dgm:t>
        <a:bodyPr/>
        <a:lstStyle/>
        <a:p>
          <a:r>
            <a:rPr lang="en-US" dirty="0"/>
            <a:t>Prevent</a:t>
          </a:r>
        </a:p>
      </dgm:t>
    </dgm:pt>
    <dgm:pt modelId="{B05E1407-B2B3-4FD2-B829-82C2A6145173}" type="parTrans" cxnId="{71130F2D-FF91-4154-989D-C53C40450910}">
      <dgm:prSet/>
      <dgm:spPr/>
      <dgm:t>
        <a:bodyPr/>
        <a:lstStyle/>
        <a:p>
          <a:endParaRPr lang="en-US"/>
        </a:p>
      </dgm:t>
    </dgm:pt>
    <dgm:pt modelId="{903FF465-DE7F-4208-9B88-F8D3DDEC86BE}" type="sibTrans" cxnId="{71130F2D-FF91-4154-989D-C53C40450910}">
      <dgm:prSet/>
      <dgm:spPr/>
      <dgm:t>
        <a:bodyPr/>
        <a:lstStyle/>
        <a:p>
          <a:endParaRPr lang="en-US"/>
        </a:p>
      </dgm:t>
    </dgm:pt>
    <dgm:pt modelId="{753BF699-2CA6-49B6-B870-254714DE0F02}">
      <dgm:prSet phldrT="[Text]" custT="1"/>
      <dgm:spPr/>
      <dgm:t>
        <a:bodyPr/>
        <a:lstStyle/>
        <a:p>
          <a:r>
            <a:rPr lang="en-US" sz="1800" dirty="0"/>
            <a:t>To learn what we can do better through trending and analysis of information reported.</a:t>
          </a:r>
        </a:p>
      </dgm:t>
    </dgm:pt>
    <dgm:pt modelId="{7DDDF133-3681-4717-B76C-4E3AB1ADC274}" type="parTrans" cxnId="{E868ED54-9BA1-45C8-9015-3DCB02B591B8}">
      <dgm:prSet/>
      <dgm:spPr/>
      <dgm:t>
        <a:bodyPr/>
        <a:lstStyle/>
        <a:p>
          <a:endParaRPr lang="en-US"/>
        </a:p>
      </dgm:t>
    </dgm:pt>
    <dgm:pt modelId="{58B53AD7-F721-41ED-AB46-BCB84EB34015}" type="sibTrans" cxnId="{E868ED54-9BA1-45C8-9015-3DCB02B591B8}">
      <dgm:prSet/>
      <dgm:spPr/>
      <dgm:t>
        <a:bodyPr/>
        <a:lstStyle/>
        <a:p>
          <a:endParaRPr lang="en-US"/>
        </a:p>
      </dgm:t>
    </dgm:pt>
    <dgm:pt modelId="{19510A74-B037-467E-B787-6E31F62E6A33}">
      <dgm:prSet phldrT="[Text]" custT="1"/>
      <dgm:spPr/>
      <dgm:t>
        <a:bodyPr/>
        <a:lstStyle/>
        <a:p>
          <a:r>
            <a:rPr lang="en-US" sz="1800" dirty="0"/>
            <a:t>We can’t fix what we don’t know.</a:t>
          </a:r>
        </a:p>
      </dgm:t>
    </dgm:pt>
    <dgm:pt modelId="{653F305A-1A2D-45AF-A941-05C4B67CCF99}" type="parTrans" cxnId="{35351180-3884-41DF-907B-518569C2C223}">
      <dgm:prSet/>
      <dgm:spPr/>
      <dgm:t>
        <a:bodyPr/>
        <a:lstStyle/>
        <a:p>
          <a:endParaRPr lang="en-US"/>
        </a:p>
      </dgm:t>
    </dgm:pt>
    <dgm:pt modelId="{18374DB3-2976-4DA4-8E49-08C0860C556C}" type="sibTrans" cxnId="{35351180-3884-41DF-907B-518569C2C223}">
      <dgm:prSet/>
      <dgm:spPr/>
      <dgm:t>
        <a:bodyPr/>
        <a:lstStyle/>
        <a:p>
          <a:endParaRPr lang="en-US"/>
        </a:p>
      </dgm:t>
    </dgm:pt>
    <dgm:pt modelId="{6B214ACF-9482-44CF-B486-AA00AC733DBC}">
      <dgm:prSet phldrT="[Text]" custT="1"/>
      <dgm:spPr/>
      <dgm:t>
        <a:bodyPr/>
        <a:lstStyle/>
        <a:p>
          <a:r>
            <a:rPr lang="en-US" sz="1800" b="0" dirty="0"/>
            <a:t>To protect yourself and the organization </a:t>
          </a:r>
          <a:r>
            <a:rPr lang="en-US" sz="1800" dirty="0"/>
            <a:t>from loss.</a:t>
          </a:r>
        </a:p>
      </dgm:t>
    </dgm:pt>
    <dgm:pt modelId="{609E5AE5-1756-4CF1-A23A-F4106AA57B60}" type="parTrans" cxnId="{9D457F7C-4D29-4F22-B855-0BC7474C254B}">
      <dgm:prSet/>
      <dgm:spPr/>
      <dgm:t>
        <a:bodyPr/>
        <a:lstStyle/>
        <a:p>
          <a:endParaRPr lang="en-US"/>
        </a:p>
      </dgm:t>
    </dgm:pt>
    <dgm:pt modelId="{5D601C3A-4F27-4311-B9DD-CCF6CDBEC36C}" type="sibTrans" cxnId="{9D457F7C-4D29-4F22-B855-0BC7474C254B}">
      <dgm:prSet/>
      <dgm:spPr/>
      <dgm:t>
        <a:bodyPr/>
        <a:lstStyle/>
        <a:p>
          <a:endParaRPr lang="en-US"/>
        </a:p>
      </dgm:t>
    </dgm:pt>
    <dgm:pt modelId="{28995077-2711-4C70-90D9-11AED9B4B393}">
      <dgm:prSet custT="1"/>
      <dgm:spPr/>
      <dgm:t>
        <a:bodyPr/>
        <a:lstStyle/>
        <a:p>
          <a:r>
            <a:rPr lang="en-US" sz="1800" dirty="0"/>
            <a:t>What we don’t know </a:t>
          </a:r>
          <a:r>
            <a:rPr lang="en-US" sz="1800" b="1" dirty="0"/>
            <a:t>CAN</a:t>
          </a:r>
          <a:r>
            <a:rPr lang="en-US" sz="1800" dirty="0"/>
            <a:t> hurt us.</a:t>
          </a:r>
        </a:p>
      </dgm:t>
    </dgm:pt>
    <dgm:pt modelId="{05CBE0F3-E9C5-4C19-98AF-2D31CA865670}" type="parTrans" cxnId="{FF74F478-4DBB-4085-9C88-C1580AC4986A}">
      <dgm:prSet/>
      <dgm:spPr/>
      <dgm:t>
        <a:bodyPr/>
        <a:lstStyle/>
        <a:p>
          <a:endParaRPr lang="en-US"/>
        </a:p>
      </dgm:t>
    </dgm:pt>
    <dgm:pt modelId="{EEAA945D-0624-4036-B1AC-ABFD2AB5204F}" type="sibTrans" cxnId="{FF74F478-4DBB-4085-9C88-C1580AC4986A}">
      <dgm:prSet/>
      <dgm:spPr/>
      <dgm:t>
        <a:bodyPr/>
        <a:lstStyle/>
        <a:p>
          <a:endParaRPr lang="en-US"/>
        </a:p>
      </dgm:t>
    </dgm:pt>
    <dgm:pt modelId="{1897F728-C8CE-4AC1-BBFC-568D124FEA70}" type="pres">
      <dgm:prSet presAssocID="{EE2BB1AD-3B88-429A-9B76-A9785747F2F1}" presName="Name0" presStyleCnt="0">
        <dgm:presLayoutVars>
          <dgm:chMax val="7"/>
          <dgm:chPref val="7"/>
          <dgm:dir/>
          <dgm:animLvl val="lvl"/>
        </dgm:presLayoutVars>
      </dgm:prSet>
      <dgm:spPr/>
    </dgm:pt>
    <dgm:pt modelId="{53B2866D-1AA1-46C4-8E95-B62ED246ED9B}" type="pres">
      <dgm:prSet presAssocID="{17E272D3-0C32-4D18-9B71-A5E513F45B0F}" presName="Accent1" presStyleCnt="0"/>
      <dgm:spPr/>
    </dgm:pt>
    <dgm:pt modelId="{F3DAB315-9A8C-40C7-9E90-67B1B9C45DD3}" type="pres">
      <dgm:prSet presAssocID="{17E272D3-0C32-4D18-9B71-A5E513F45B0F}" presName="Accent" presStyleLbl="node1" presStyleIdx="0" presStyleCnt="3"/>
      <dgm:spPr/>
    </dgm:pt>
    <dgm:pt modelId="{A5164DCF-EA72-4D6D-82B4-5B630B408BB1}" type="pres">
      <dgm:prSet presAssocID="{17E272D3-0C32-4D18-9B71-A5E513F45B0F}" presName="Child1" presStyleLbl="revTx" presStyleIdx="0" presStyleCnt="6">
        <dgm:presLayoutVars>
          <dgm:chMax val="0"/>
          <dgm:chPref val="0"/>
          <dgm:bulletEnabled val="1"/>
        </dgm:presLayoutVars>
      </dgm:prSet>
      <dgm:spPr/>
    </dgm:pt>
    <dgm:pt modelId="{8A00F204-3FDB-4EDF-B07F-0B0A185E61EA}" type="pres">
      <dgm:prSet presAssocID="{17E272D3-0C32-4D18-9B71-A5E513F45B0F}" presName="Parent1" presStyleLbl="revTx" presStyleIdx="1" presStyleCnt="6">
        <dgm:presLayoutVars>
          <dgm:chMax val="1"/>
          <dgm:chPref val="1"/>
          <dgm:bulletEnabled val="1"/>
        </dgm:presLayoutVars>
      </dgm:prSet>
      <dgm:spPr/>
    </dgm:pt>
    <dgm:pt modelId="{0D47AA2A-8BE3-41C4-BE77-1059254C2382}" type="pres">
      <dgm:prSet presAssocID="{0557C525-47C1-43CA-92AF-1E23D0459F42}" presName="Accent2" presStyleCnt="0"/>
      <dgm:spPr/>
    </dgm:pt>
    <dgm:pt modelId="{CE8B11AB-FC11-478B-86D4-235AF9F4BB1E}" type="pres">
      <dgm:prSet presAssocID="{0557C525-47C1-43CA-92AF-1E23D0459F42}" presName="Accent" presStyleLbl="node1" presStyleIdx="1" presStyleCnt="3"/>
      <dgm:spPr/>
    </dgm:pt>
    <dgm:pt modelId="{2B8DDF2A-8884-4105-B9D9-615FDC0BD673}" type="pres">
      <dgm:prSet presAssocID="{0557C525-47C1-43CA-92AF-1E23D0459F42}" presName="Child2" presStyleLbl="revTx" presStyleIdx="2" presStyleCnt="6" custScaleX="143038" custLinFactNeighborX="11949" custLinFactNeighborY="5599">
        <dgm:presLayoutVars>
          <dgm:chMax val="0"/>
          <dgm:chPref val="0"/>
          <dgm:bulletEnabled val="1"/>
        </dgm:presLayoutVars>
      </dgm:prSet>
      <dgm:spPr/>
    </dgm:pt>
    <dgm:pt modelId="{7BB23494-7BDF-47B4-8061-1FB42FF75FF3}" type="pres">
      <dgm:prSet presAssocID="{0557C525-47C1-43CA-92AF-1E23D0459F42}" presName="Parent2" presStyleLbl="revTx" presStyleIdx="3" presStyleCnt="6">
        <dgm:presLayoutVars>
          <dgm:chMax val="1"/>
          <dgm:chPref val="1"/>
          <dgm:bulletEnabled val="1"/>
        </dgm:presLayoutVars>
      </dgm:prSet>
      <dgm:spPr/>
    </dgm:pt>
    <dgm:pt modelId="{1B8B4170-463B-4253-B775-BC9D71D4DBE2}" type="pres">
      <dgm:prSet presAssocID="{4F222E31-161D-447D-BD01-E41F7241CA57}" presName="Accent3" presStyleCnt="0"/>
      <dgm:spPr/>
    </dgm:pt>
    <dgm:pt modelId="{0AAC349A-EA04-42AC-A2EA-119C66B03EF2}" type="pres">
      <dgm:prSet presAssocID="{4F222E31-161D-447D-BD01-E41F7241CA57}" presName="Accent" presStyleLbl="node1" presStyleIdx="2" presStyleCnt="3"/>
      <dgm:spPr/>
    </dgm:pt>
    <dgm:pt modelId="{4771AF60-3098-4ED4-8DA1-245C37431E3C}" type="pres">
      <dgm:prSet presAssocID="{4F222E31-161D-447D-BD01-E41F7241CA57}" presName="Child3" presStyleLbl="revTx" presStyleIdx="4" presStyleCnt="6">
        <dgm:presLayoutVars>
          <dgm:chMax val="0"/>
          <dgm:chPref val="0"/>
          <dgm:bulletEnabled val="1"/>
        </dgm:presLayoutVars>
      </dgm:prSet>
      <dgm:spPr/>
    </dgm:pt>
    <dgm:pt modelId="{6E3AE253-5772-4C15-AF33-C2370BD4388B}" type="pres">
      <dgm:prSet presAssocID="{4F222E31-161D-447D-BD01-E41F7241CA57}" presName="Parent3" presStyleLbl="revTx" presStyleIdx="5" presStyleCnt="6">
        <dgm:presLayoutVars>
          <dgm:chMax val="1"/>
          <dgm:chPref val="1"/>
          <dgm:bulletEnabled val="1"/>
        </dgm:presLayoutVars>
      </dgm:prSet>
      <dgm:spPr/>
    </dgm:pt>
  </dgm:ptLst>
  <dgm:cxnLst>
    <dgm:cxn modelId="{3C870804-00A1-4F01-9819-A2E651FC710E}" type="presOf" srcId="{0557C525-47C1-43CA-92AF-1E23D0459F42}" destId="{7BB23494-7BDF-47B4-8061-1FB42FF75FF3}" srcOrd="0" destOrd="0" presId="urn:microsoft.com/office/officeart/2009/layout/CircleArrowProcess"/>
    <dgm:cxn modelId="{3C3C9514-7491-40B3-9EFA-CC29AC822C87}" type="presOf" srcId="{28995077-2711-4C70-90D9-11AED9B4B393}" destId="{2B8DDF2A-8884-4105-B9D9-615FDC0BD673}" srcOrd="0" destOrd="1" presId="urn:microsoft.com/office/officeart/2009/layout/CircleArrowProcess"/>
    <dgm:cxn modelId="{7ED6AC2A-E38A-49ED-88CE-5247B7DF7C12}" type="presOf" srcId="{17E272D3-0C32-4D18-9B71-A5E513F45B0F}" destId="{8A00F204-3FDB-4EDF-B07F-0B0A185E61EA}" srcOrd="0" destOrd="0" presId="urn:microsoft.com/office/officeart/2009/layout/CircleArrowProcess"/>
    <dgm:cxn modelId="{71130F2D-FF91-4154-989D-C53C40450910}" srcId="{EE2BB1AD-3B88-429A-9B76-A9785747F2F1}" destId="{4F222E31-161D-447D-BD01-E41F7241CA57}" srcOrd="2" destOrd="0" parTransId="{B05E1407-B2B3-4FD2-B829-82C2A6145173}" sibTransId="{903FF465-DE7F-4208-9B88-F8D3DDEC86BE}"/>
    <dgm:cxn modelId="{A7A2D137-2331-42E4-989E-7B07916398F6}" type="presOf" srcId="{4F222E31-161D-447D-BD01-E41F7241CA57}" destId="{6E3AE253-5772-4C15-AF33-C2370BD4388B}" srcOrd="0" destOrd="0" presId="urn:microsoft.com/office/officeart/2009/layout/CircleArrowProcess"/>
    <dgm:cxn modelId="{0AC3783D-1918-4E87-9FA8-0634308E9010}" srcId="{EE2BB1AD-3B88-429A-9B76-A9785747F2F1}" destId="{17E272D3-0C32-4D18-9B71-A5E513F45B0F}" srcOrd="0" destOrd="0" parTransId="{5643D6DE-A64C-49B0-AE48-0CDC57E6934B}" sibTransId="{B2642CFF-E805-4364-BC39-DA731D1C107F}"/>
    <dgm:cxn modelId="{36ED4E49-C43F-44B5-A362-5052BD641736}" type="presOf" srcId="{753BF699-2CA6-49B6-B870-254714DE0F02}" destId="{A5164DCF-EA72-4D6D-82B4-5B630B408BB1}" srcOrd="0" destOrd="0" presId="urn:microsoft.com/office/officeart/2009/layout/CircleArrowProcess"/>
    <dgm:cxn modelId="{3C44A071-41DE-4FF7-8615-0E1A71EED29A}" srcId="{EE2BB1AD-3B88-429A-9B76-A9785747F2F1}" destId="{0557C525-47C1-43CA-92AF-1E23D0459F42}" srcOrd="1" destOrd="0" parTransId="{A7894E38-4D6A-4ABF-ADD2-621944B6E7AC}" sibTransId="{5D3E01C6-C423-4EEA-83EE-468B160A1E4E}"/>
    <dgm:cxn modelId="{E868ED54-9BA1-45C8-9015-3DCB02B591B8}" srcId="{17E272D3-0C32-4D18-9B71-A5E513F45B0F}" destId="{753BF699-2CA6-49B6-B870-254714DE0F02}" srcOrd="0" destOrd="0" parTransId="{7DDDF133-3681-4717-B76C-4E3AB1ADC274}" sibTransId="{58B53AD7-F721-41ED-AB46-BCB84EB34015}"/>
    <dgm:cxn modelId="{6D135758-7009-4A57-BEFE-DDC572E582A1}" type="presOf" srcId="{EE2BB1AD-3B88-429A-9B76-A9785747F2F1}" destId="{1897F728-C8CE-4AC1-BBFC-568D124FEA70}" srcOrd="0" destOrd="0" presId="urn:microsoft.com/office/officeart/2009/layout/CircleArrowProcess"/>
    <dgm:cxn modelId="{FF74F478-4DBB-4085-9C88-C1580AC4986A}" srcId="{0557C525-47C1-43CA-92AF-1E23D0459F42}" destId="{28995077-2711-4C70-90D9-11AED9B4B393}" srcOrd="1" destOrd="0" parTransId="{05CBE0F3-E9C5-4C19-98AF-2D31CA865670}" sibTransId="{EEAA945D-0624-4036-B1AC-ABFD2AB5204F}"/>
    <dgm:cxn modelId="{9D457F7C-4D29-4F22-B855-0BC7474C254B}" srcId="{4F222E31-161D-447D-BD01-E41F7241CA57}" destId="{6B214ACF-9482-44CF-B486-AA00AC733DBC}" srcOrd="0" destOrd="0" parTransId="{609E5AE5-1756-4CF1-A23A-F4106AA57B60}" sibTransId="{5D601C3A-4F27-4311-B9DD-CCF6CDBEC36C}"/>
    <dgm:cxn modelId="{35351180-3884-41DF-907B-518569C2C223}" srcId="{0557C525-47C1-43CA-92AF-1E23D0459F42}" destId="{19510A74-B037-467E-B787-6E31F62E6A33}" srcOrd="0" destOrd="0" parTransId="{653F305A-1A2D-45AF-A941-05C4B67CCF99}" sibTransId="{18374DB3-2976-4DA4-8E49-08C0860C556C}"/>
    <dgm:cxn modelId="{33894DAA-46C1-4690-AD60-EC8164591F68}" type="presOf" srcId="{19510A74-B037-467E-B787-6E31F62E6A33}" destId="{2B8DDF2A-8884-4105-B9D9-615FDC0BD673}" srcOrd="0" destOrd="0" presId="urn:microsoft.com/office/officeart/2009/layout/CircleArrowProcess"/>
    <dgm:cxn modelId="{2D0155B4-FBC9-4B4E-8DD0-C439C9351EB2}" type="presOf" srcId="{6B214ACF-9482-44CF-B486-AA00AC733DBC}" destId="{4771AF60-3098-4ED4-8DA1-245C37431E3C}" srcOrd="0" destOrd="0" presId="urn:microsoft.com/office/officeart/2009/layout/CircleArrowProcess"/>
    <dgm:cxn modelId="{12FB6EA0-EBD0-457C-B663-184777F04AF7}" type="presParOf" srcId="{1897F728-C8CE-4AC1-BBFC-568D124FEA70}" destId="{53B2866D-1AA1-46C4-8E95-B62ED246ED9B}" srcOrd="0" destOrd="0" presId="urn:microsoft.com/office/officeart/2009/layout/CircleArrowProcess"/>
    <dgm:cxn modelId="{B3484973-C0FB-4412-80A9-C747CDC3EB5A}" type="presParOf" srcId="{53B2866D-1AA1-46C4-8E95-B62ED246ED9B}" destId="{F3DAB315-9A8C-40C7-9E90-67B1B9C45DD3}" srcOrd="0" destOrd="0" presId="urn:microsoft.com/office/officeart/2009/layout/CircleArrowProcess"/>
    <dgm:cxn modelId="{BC612234-2CCE-41AC-8EA7-B14EEE67A822}" type="presParOf" srcId="{1897F728-C8CE-4AC1-BBFC-568D124FEA70}" destId="{A5164DCF-EA72-4D6D-82B4-5B630B408BB1}" srcOrd="1" destOrd="0" presId="urn:microsoft.com/office/officeart/2009/layout/CircleArrowProcess"/>
    <dgm:cxn modelId="{1BA97F7C-C709-4B33-B361-E477B7EF8031}" type="presParOf" srcId="{1897F728-C8CE-4AC1-BBFC-568D124FEA70}" destId="{8A00F204-3FDB-4EDF-B07F-0B0A185E61EA}" srcOrd="2" destOrd="0" presId="urn:microsoft.com/office/officeart/2009/layout/CircleArrowProcess"/>
    <dgm:cxn modelId="{2FD3DCA4-08ED-4A94-9B31-B5406839EDBB}" type="presParOf" srcId="{1897F728-C8CE-4AC1-BBFC-568D124FEA70}" destId="{0D47AA2A-8BE3-41C4-BE77-1059254C2382}" srcOrd="3" destOrd="0" presId="urn:microsoft.com/office/officeart/2009/layout/CircleArrowProcess"/>
    <dgm:cxn modelId="{CA5AC70D-4E2E-4717-AF50-38BCBEB181AF}" type="presParOf" srcId="{0D47AA2A-8BE3-41C4-BE77-1059254C2382}" destId="{CE8B11AB-FC11-478B-86D4-235AF9F4BB1E}" srcOrd="0" destOrd="0" presId="urn:microsoft.com/office/officeart/2009/layout/CircleArrowProcess"/>
    <dgm:cxn modelId="{A163B1D9-93A1-413A-95EC-FF251C9A08FF}" type="presParOf" srcId="{1897F728-C8CE-4AC1-BBFC-568D124FEA70}" destId="{2B8DDF2A-8884-4105-B9D9-615FDC0BD673}" srcOrd="4" destOrd="0" presId="urn:microsoft.com/office/officeart/2009/layout/CircleArrowProcess"/>
    <dgm:cxn modelId="{4E859024-D92A-4E0F-A88E-2674DA5E74D7}" type="presParOf" srcId="{1897F728-C8CE-4AC1-BBFC-568D124FEA70}" destId="{7BB23494-7BDF-47B4-8061-1FB42FF75FF3}" srcOrd="5" destOrd="0" presId="urn:microsoft.com/office/officeart/2009/layout/CircleArrowProcess"/>
    <dgm:cxn modelId="{07F666F7-F4DA-40FA-820E-CD81FBCE9152}" type="presParOf" srcId="{1897F728-C8CE-4AC1-BBFC-568D124FEA70}" destId="{1B8B4170-463B-4253-B775-BC9D71D4DBE2}" srcOrd="6" destOrd="0" presId="urn:microsoft.com/office/officeart/2009/layout/CircleArrowProcess"/>
    <dgm:cxn modelId="{25EE06A9-1270-47D9-BEE3-7F1C7CE50F06}" type="presParOf" srcId="{1B8B4170-463B-4253-B775-BC9D71D4DBE2}" destId="{0AAC349A-EA04-42AC-A2EA-119C66B03EF2}" srcOrd="0" destOrd="0" presId="urn:microsoft.com/office/officeart/2009/layout/CircleArrowProcess"/>
    <dgm:cxn modelId="{060AB1D9-BC45-44B8-96F2-8536EF2542C4}" type="presParOf" srcId="{1897F728-C8CE-4AC1-BBFC-568D124FEA70}" destId="{4771AF60-3098-4ED4-8DA1-245C37431E3C}" srcOrd="7" destOrd="0" presId="urn:microsoft.com/office/officeart/2009/layout/CircleArrowProcess"/>
    <dgm:cxn modelId="{2EAF8483-2FBC-4933-9769-866F981C16DC}" type="presParOf" srcId="{1897F728-C8CE-4AC1-BBFC-568D124FEA70}" destId="{6E3AE253-5772-4C15-AF33-C2370BD4388B}" srcOrd="8"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2B80AB-72CB-4E52-8DB9-CF9C2A6EECA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557C70C-393A-4B18-8FA6-5E1AA596BA29}">
      <dgm:prSet/>
      <dgm:spPr/>
      <dgm:t>
        <a:bodyPr/>
        <a:lstStyle/>
        <a:p>
          <a:r>
            <a:rPr lang="en-US"/>
            <a:t>MCH uses an on-line tool that we call ORTS—the Occurrence Reporting and Trending System</a:t>
          </a:r>
        </a:p>
      </dgm:t>
    </dgm:pt>
    <dgm:pt modelId="{42A1033A-7846-4523-8005-FB4B4D9C561F}" type="parTrans" cxnId="{6E827572-22AE-4E4F-A443-304FDDE7EF99}">
      <dgm:prSet/>
      <dgm:spPr/>
      <dgm:t>
        <a:bodyPr/>
        <a:lstStyle/>
        <a:p>
          <a:endParaRPr lang="en-US"/>
        </a:p>
      </dgm:t>
    </dgm:pt>
    <dgm:pt modelId="{F2448DD7-C547-4144-A06A-CFDBB360F1C1}" type="sibTrans" cxnId="{6E827572-22AE-4E4F-A443-304FDDE7EF99}">
      <dgm:prSet/>
      <dgm:spPr/>
      <dgm:t>
        <a:bodyPr/>
        <a:lstStyle/>
        <a:p>
          <a:endParaRPr lang="en-US"/>
        </a:p>
      </dgm:t>
    </dgm:pt>
    <dgm:pt modelId="{F4891EB5-67F7-4B9D-AF34-8572AA155FDB}">
      <dgm:prSet/>
      <dgm:spPr/>
      <dgm:t>
        <a:bodyPr/>
        <a:lstStyle/>
        <a:p>
          <a:r>
            <a:rPr lang="en-US"/>
            <a:t>This is an on-line reporting tool for selecting the type of event, and guides you through the event identification process</a:t>
          </a:r>
        </a:p>
      </dgm:t>
    </dgm:pt>
    <dgm:pt modelId="{0826F9EA-E3C2-42AC-9018-D8079964A7E2}" type="parTrans" cxnId="{FCD2249E-E516-4F7D-9DE5-6E58E2792FB6}">
      <dgm:prSet/>
      <dgm:spPr/>
      <dgm:t>
        <a:bodyPr/>
        <a:lstStyle/>
        <a:p>
          <a:endParaRPr lang="en-US"/>
        </a:p>
      </dgm:t>
    </dgm:pt>
    <dgm:pt modelId="{6F8D8B0B-B4DC-4DB6-A6E0-AD54F8A47CB3}" type="sibTrans" cxnId="{FCD2249E-E516-4F7D-9DE5-6E58E2792FB6}">
      <dgm:prSet/>
      <dgm:spPr/>
      <dgm:t>
        <a:bodyPr/>
        <a:lstStyle/>
        <a:p>
          <a:endParaRPr lang="en-US"/>
        </a:p>
      </dgm:t>
    </dgm:pt>
    <dgm:pt modelId="{1023272C-D3FC-4FB6-A067-27C9D8F1FDF7}">
      <dgm:prSet/>
      <dgm:spPr/>
      <dgm:t>
        <a:bodyPr/>
        <a:lstStyle/>
        <a:p>
          <a:r>
            <a:rPr lang="en-US"/>
            <a:t>On the MCH home screen, click on ORTS-MORTS and you will be taken to a screen with multiple icons, click on the icon which is the most appropriate, and enter the information about your report.</a:t>
          </a:r>
        </a:p>
      </dgm:t>
    </dgm:pt>
    <dgm:pt modelId="{D3A5BA89-BF82-4C26-8BC0-21054AC23B24}" type="parTrans" cxnId="{167B0E89-A21A-41F2-B8B9-883BE22445E7}">
      <dgm:prSet/>
      <dgm:spPr/>
      <dgm:t>
        <a:bodyPr/>
        <a:lstStyle/>
        <a:p>
          <a:endParaRPr lang="en-US"/>
        </a:p>
      </dgm:t>
    </dgm:pt>
    <dgm:pt modelId="{34EB69BB-C556-4708-A43E-A90C1FECA273}" type="sibTrans" cxnId="{167B0E89-A21A-41F2-B8B9-883BE22445E7}">
      <dgm:prSet/>
      <dgm:spPr/>
      <dgm:t>
        <a:bodyPr/>
        <a:lstStyle/>
        <a:p>
          <a:endParaRPr lang="en-US"/>
        </a:p>
      </dgm:t>
    </dgm:pt>
    <dgm:pt modelId="{E3D86779-0DD9-4392-A494-811EEDFCBFE7}" type="pres">
      <dgm:prSet presAssocID="{132B80AB-72CB-4E52-8DB9-CF9C2A6EECA6}" presName="root" presStyleCnt="0">
        <dgm:presLayoutVars>
          <dgm:dir/>
          <dgm:resizeHandles val="exact"/>
        </dgm:presLayoutVars>
      </dgm:prSet>
      <dgm:spPr/>
    </dgm:pt>
    <dgm:pt modelId="{E8716F76-CB73-4F57-9659-32236F2C8482}" type="pres">
      <dgm:prSet presAssocID="{9557C70C-393A-4B18-8FA6-5E1AA596BA29}" presName="compNode" presStyleCnt="0"/>
      <dgm:spPr/>
    </dgm:pt>
    <dgm:pt modelId="{3A522074-9F03-4F11-B982-97066A942994}" type="pres">
      <dgm:prSet presAssocID="{9557C70C-393A-4B18-8FA6-5E1AA596BA2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ls"/>
        </a:ext>
      </dgm:extLst>
    </dgm:pt>
    <dgm:pt modelId="{5D802A63-57DB-4B16-84C5-B375CA395134}" type="pres">
      <dgm:prSet presAssocID="{9557C70C-393A-4B18-8FA6-5E1AA596BA29}" presName="spaceRect" presStyleCnt="0"/>
      <dgm:spPr/>
    </dgm:pt>
    <dgm:pt modelId="{4A746CA5-D910-4966-B585-28DD5E56F790}" type="pres">
      <dgm:prSet presAssocID="{9557C70C-393A-4B18-8FA6-5E1AA596BA29}" presName="textRect" presStyleLbl="revTx" presStyleIdx="0" presStyleCnt="3">
        <dgm:presLayoutVars>
          <dgm:chMax val="1"/>
          <dgm:chPref val="1"/>
        </dgm:presLayoutVars>
      </dgm:prSet>
      <dgm:spPr/>
    </dgm:pt>
    <dgm:pt modelId="{D01E920C-6F38-48BF-A88E-939CA9C17A26}" type="pres">
      <dgm:prSet presAssocID="{F2448DD7-C547-4144-A06A-CFDBB360F1C1}" presName="sibTrans" presStyleCnt="0"/>
      <dgm:spPr/>
    </dgm:pt>
    <dgm:pt modelId="{7D3FF205-3969-4D97-9E93-72A16D794CDB}" type="pres">
      <dgm:prSet presAssocID="{F4891EB5-67F7-4B9D-AF34-8572AA155FDB}" presName="compNode" presStyleCnt="0"/>
      <dgm:spPr/>
    </dgm:pt>
    <dgm:pt modelId="{807BF769-2FA9-45D2-978E-C9D4A972BC5B}" type="pres">
      <dgm:prSet presAssocID="{F4891EB5-67F7-4B9D-AF34-8572AA155FD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owchart"/>
        </a:ext>
      </dgm:extLst>
    </dgm:pt>
    <dgm:pt modelId="{D15D9F11-FAA9-487C-AB13-3F43570DCE2F}" type="pres">
      <dgm:prSet presAssocID="{F4891EB5-67F7-4B9D-AF34-8572AA155FDB}" presName="spaceRect" presStyleCnt="0"/>
      <dgm:spPr/>
    </dgm:pt>
    <dgm:pt modelId="{4C75DB0B-6350-45BF-B99C-927F841BBCD6}" type="pres">
      <dgm:prSet presAssocID="{F4891EB5-67F7-4B9D-AF34-8572AA155FDB}" presName="textRect" presStyleLbl="revTx" presStyleIdx="1" presStyleCnt="3">
        <dgm:presLayoutVars>
          <dgm:chMax val="1"/>
          <dgm:chPref val="1"/>
        </dgm:presLayoutVars>
      </dgm:prSet>
      <dgm:spPr/>
    </dgm:pt>
    <dgm:pt modelId="{060421B7-A313-425D-8A89-0FCB5D44863D}" type="pres">
      <dgm:prSet presAssocID="{6F8D8B0B-B4DC-4DB6-A6E0-AD54F8A47CB3}" presName="sibTrans" presStyleCnt="0"/>
      <dgm:spPr/>
    </dgm:pt>
    <dgm:pt modelId="{45CE4A7E-450A-458C-B071-BAD479805A16}" type="pres">
      <dgm:prSet presAssocID="{1023272C-D3FC-4FB6-A067-27C9D8F1FDF7}" presName="compNode" presStyleCnt="0"/>
      <dgm:spPr/>
    </dgm:pt>
    <dgm:pt modelId="{281ACCB0-AEB5-4638-B2DC-45729693A021}" type="pres">
      <dgm:prSet presAssocID="{1023272C-D3FC-4FB6-A067-27C9D8F1FDF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83CB90A5-0E72-4ACA-B05A-F7339A15DA1D}" type="pres">
      <dgm:prSet presAssocID="{1023272C-D3FC-4FB6-A067-27C9D8F1FDF7}" presName="spaceRect" presStyleCnt="0"/>
      <dgm:spPr/>
    </dgm:pt>
    <dgm:pt modelId="{87CD2033-FA3B-4A12-A915-806F8AA44DD2}" type="pres">
      <dgm:prSet presAssocID="{1023272C-D3FC-4FB6-A067-27C9D8F1FDF7}" presName="textRect" presStyleLbl="revTx" presStyleIdx="2" presStyleCnt="3">
        <dgm:presLayoutVars>
          <dgm:chMax val="1"/>
          <dgm:chPref val="1"/>
        </dgm:presLayoutVars>
      </dgm:prSet>
      <dgm:spPr/>
    </dgm:pt>
  </dgm:ptLst>
  <dgm:cxnLst>
    <dgm:cxn modelId="{0068BD41-43A4-4819-8E33-A8EF7557F401}" type="presOf" srcId="{1023272C-D3FC-4FB6-A067-27C9D8F1FDF7}" destId="{87CD2033-FA3B-4A12-A915-806F8AA44DD2}" srcOrd="0" destOrd="0" presId="urn:microsoft.com/office/officeart/2018/2/layout/IconLabelList"/>
    <dgm:cxn modelId="{6E827572-22AE-4E4F-A443-304FDDE7EF99}" srcId="{132B80AB-72CB-4E52-8DB9-CF9C2A6EECA6}" destId="{9557C70C-393A-4B18-8FA6-5E1AA596BA29}" srcOrd="0" destOrd="0" parTransId="{42A1033A-7846-4523-8005-FB4B4D9C561F}" sibTransId="{F2448DD7-C547-4144-A06A-CFDBB360F1C1}"/>
    <dgm:cxn modelId="{46931D85-6E3D-4D1C-8F50-78B8289975A4}" type="presOf" srcId="{132B80AB-72CB-4E52-8DB9-CF9C2A6EECA6}" destId="{E3D86779-0DD9-4392-A494-811EEDFCBFE7}" srcOrd="0" destOrd="0" presId="urn:microsoft.com/office/officeart/2018/2/layout/IconLabelList"/>
    <dgm:cxn modelId="{167B0E89-A21A-41F2-B8B9-883BE22445E7}" srcId="{132B80AB-72CB-4E52-8DB9-CF9C2A6EECA6}" destId="{1023272C-D3FC-4FB6-A067-27C9D8F1FDF7}" srcOrd="2" destOrd="0" parTransId="{D3A5BA89-BF82-4C26-8BC0-21054AC23B24}" sibTransId="{34EB69BB-C556-4708-A43E-A90C1FECA273}"/>
    <dgm:cxn modelId="{FCD2249E-E516-4F7D-9DE5-6E58E2792FB6}" srcId="{132B80AB-72CB-4E52-8DB9-CF9C2A6EECA6}" destId="{F4891EB5-67F7-4B9D-AF34-8572AA155FDB}" srcOrd="1" destOrd="0" parTransId="{0826F9EA-E3C2-42AC-9018-D8079964A7E2}" sibTransId="{6F8D8B0B-B4DC-4DB6-A6E0-AD54F8A47CB3}"/>
    <dgm:cxn modelId="{207CCBCB-0B30-4108-BFBD-4968E1101636}" type="presOf" srcId="{F4891EB5-67F7-4B9D-AF34-8572AA155FDB}" destId="{4C75DB0B-6350-45BF-B99C-927F841BBCD6}" srcOrd="0" destOrd="0" presId="urn:microsoft.com/office/officeart/2018/2/layout/IconLabelList"/>
    <dgm:cxn modelId="{C0FF8FEC-9B61-47A9-AE02-4573EB8D0F90}" type="presOf" srcId="{9557C70C-393A-4B18-8FA6-5E1AA596BA29}" destId="{4A746CA5-D910-4966-B585-28DD5E56F790}" srcOrd="0" destOrd="0" presId="urn:microsoft.com/office/officeart/2018/2/layout/IconLabelList"/>
    <dgm:cxn modelId="{CB50C1CF-E627-4D98-8F98-C8C0E48B96BD}" type="presParOf" srcId="{E3D86779-0DD9-4392-A494-811EEDFCBFE7}" destId="{E8716F76-CB73-4F57-9659-32236F2C8482}" srcOrd="0" destOrd="0" presId="urn:microsoft.com/office/officeart/2018/2/layout/IconLabelList"/>
    <dgm:cxn modelId="{13FD3032-C72E-4FD5-9487-888FB473516E}" type="presParOf" srcId="{E8716F76-CB73-4F57-9659-32236F2C8482}" destId="{3A522074-9F03-4F11-B982-97066A942994}" srcOrd="0" destOrd="0" presId="urn:microsoft.com/office/officeart/2018/2/layout/IconLabelList"/>
    <dgm:cxn modelId="{A278B59B-51FB-4569-B7AE-181A92FABC03}" type="presParOf" srcId="{E8716F76-CB73-4F57-9659-32236F2C8482}" destId="{5D802A63-57DB-4B16-84C5-B375CA395134}" srcOrd="1" destOrd="0" presId="urn:microsoft.com/office/officeart/2018/2/layout/IconLabelList"/>
    <dgm:cxn modelId="{A1765887-2694-4565-9CA3-87CB93D5E2B5}" type="presParOf" srcId="{E8716F76-CB73-4F57-9659-32236F2C8482}" destId="{4A746CA5-D910-4966-B585-28DD5E56F790}" srcOrd="2" destOrd="0" presId="urn:microsoft.com/office/officeart/2018/2/layout/IconLabelList"/>
    <dgm:cxn modelId="{3B6390C0-CD75-493B-9305-2C757EBD3885}" type="presParOf" srcId="{E3D86779-0DD9-4392-A494-811EEDFCBFE7}" destId="{D01E920C-6F38-48BF-A88E-939CA9C17A26}" srcOrd="1" destOrd="0" presId="urn:microsoft.com/office/officeart/2018/2/layout/IconLabelList"/>
    <dgm:cxn modelId="{596FAD9E-6DE8-4126-8B5C-0F34B54D06A5}" type="presParOf" srcId="{E3D86779-0DD9-4392-A494-811EEDFCBFE7}" destId="{7D3FF205-3969-4D97-9E93-72A16D794CDB}" srcOrd="2" destOrd="0" presId="urn:microsoft.com/office/officeart/2018/2/layout/IconLabelList"/>
    <dgm:cxn modelId="{CC9EA18A-2B74-402C-9442-0F778BFE403D}" type="presParOf" srcId="{7D3FF205-3969-4D97-9E93-72A16D794CDB}" destId="{807BF769-2FA9-45D2-978E-C9D4A972BC5B}" srcOrd="0" destOrd="0" presId="urn:microsoft.com/office/officeart/2018/2/layout/IconLabelList"/>
    <dgm:cxn modelId="{F90B19BF-23D4-4BF4-A484-D100AF2E768F}" type="presParOf" srcId="{7D3FF205-3969-4D97-9E93-72A16D794CDB}" destId="{D15D9F11-FAA9-487C-AB13-3F43570DCE2F}" srcOrd="1" destOrd="0" presId="urn:microsoft.com/office/officeart/2018/2/layout/IconLabelList"/>
    <dgm:cxn modelId="{45BE695F-6F78-4F5A-AD5E-3A9ACFA1D00C}" type="presParOf" srcId="{7D3FF205-3969-4D97-9E93-72A16D794CDB}" destId="{4C75DB0B-6350-45BF-B99C-927F841BBCD6}" srcOrd="2" destOrd="0" presId="urn:microsoft.com/office/officeart/2018/2/layout/IconLabelList"/>
    <dgm:cxn modelId="{943307A0-7B4A-4606-AE0A-B616A1295D98}" type="presParOf" srcId="{E3D86779-0DD9-4392-A494-811EEDFCBFE7}" destId="{060421B7-A313-425D-8A89-0FCB5D44863D}" srcOrd="3" destOrd="0" presId="urn:microsoft.com/office/officeart/2018/2/layout/IconLabelList"/>
    <dgm:cxn modelId="{EE01FCDC-3D69-423A-A718-7D56CE4BBB6E}" type="presParOf" srcId="{E3D86779-0DD9-4392-A494-811EEDFCBFE7}" destId="{45CE4A7E-450A-458C-B071-BAD479805A16}" srcOrd="4" destOrd="0" presId="urn:microsoft.com/office/officeart/2018/2/layout/IconLabelList"/>
    <dgm:cxn modelId="{164C6B23-E611-4233-9FBD-57D417CF5950}" type="presParOf" srcId="{45CE4A7E-450A-458C-B071-BAD479805A16}" destId="{281ACCB0-AEB5-4638-B2DC-45729693A021}" srcOrd="0" destOrd="0" presId="urn:microsoft.com/office/officeart/2018/2/layout/IconLabelList"/>
    <dgm:cxn modelId="{C6CDAD7C-8C3E-462C-B196-B29C698CAD9A}" type="presParOf" srcId="{45CE4A7E-450A-458C-B071-BAD479805A16}" destId="{83CB90A5-0E72-4ACA-B05A-F7339A15DA1D}" srcOrd="1" destOrd="0" presId="urn:microsoft.com/office/officeart/2018/2/layout/IconLabelList"/>
    <dgm:cxn modelId="{FECFB672-0F3B-4400-9F9C-7E98591EBAD8}" type="presParOf" srcId="{45CE4A7E-450A-458C-B071-BAD479805A16}" destId="{87CD2033-FA3B-4A12-A915-806F8AA44DD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D49567-8567-4CD7-A920-39DD29F7488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E68015E-8C13-479A-A442-A1025321B0DA}">
      <dgm:prSet/>
      <dgm:spPr/>
      <dgm:t>
        <a:bodyPr/>
        <a:lstStyle/>
        <a:p>
          <a:r>
            <a:rPr lang="en-US" b="1"/>
            <a:t>Act quickly – </a:t>
          </a:r>
          <a:r>
            <a:rPr lang="en-US"/>
            <a:t>critical information can be forgotten.</a:t>
          </a:r>
        </a:p>
      </dgm:t>
    </dgm:pt>
    <dgm:pt modelId="{B48358E6-6F59-44C6-ABC3-9D9AAEF13276}" type="parTrans" cxnId="{AB8FCE46-D60A-48A0-9338-96991DCD2E87}">
      <dgm:prSet/>
      <dgm:spPr/>
      <dgm:t>
        <a:bodyPr/>
        <a:lstStyle/>
        <a:p>
          <a:endParaRPr lang="en-US"/>
        </a:p>
      </dgm:t>
    </dgm:pt>
    <dgm:pt modelId="{BA7C1B75-ACFA-4D35-BB26-A04F0FC606BF}" type="sibTrans" cxnId="{AB8FCE46-D60A-48A0-9338-96991DCD2E87}">
      <dgm:prSet/>
      <dgm:spPr/>
      <dgm:t>
        <a:bodyPr/>
        <a:lstStyle/>
        <a:p>
          <a:endParaRPr lang="en-US"/>
        </a:p>
      </dgm:t>
    </dgm:pt>
    <dgm:pt modelId="{7DB8167D-43B4-4899-B79D-1577588B2B3F}">
      <dgm:prSet/>
      <dgm:spPr/>
      <dgm:t>
        <a:bodyPr/>
        <a:lstStyle/>
        <a:p>
          <a:r>
            <a:rPr lang="en-US" b="1"/>
            <a:t>Avoid hearsay </a:t>
          </a:r>
          <a:r>
            <a:rPr lang="en-US"/>
            <a:t>and assumptions – Document only what </a:t>
          </a:r>
          <a:r>
            <a:rPr lang="en-US" b="1"/>
            <a:t>YOU</a:t>
          </a:r>
          <a:r>
            <a:rPr lang="en-US"/>
            <a:t> see and/or heard personally. No “I thinks.”</a:t>
          </a:r>
        </a:p>
      </dgm:t>
    </dgm:pt>
    <dgm:pt modelId="{B8B8AA74-B49D-47C9-8C46-0A93B7D6AB5D}" type="parTrans" cxnId="{FE7552B3-EB34-4BE7-88FB-884ECEEBAE33}">
      <dgm:prSet/>
      <dgm:spPr/>
      <dgm:t>
        <a:bodyPr/>
        <a:lstStyle/>
        <a:p>
          <a:endParaRPr lang="en-US"/>
        </a:p>
      </dgm:t>
    </dgm:pt>
    <dgm:pt modelId="{4B6FA98F-6BA2-425C-92C7-48E2D0E6D40C}" type="sibTrans" cxnId="{FE7552B3-EB34-4BE7-88FB-884ECEEBAE33}">
      <dgm:prSet/>
      <dgm:spPr/>
      <dgm:t>
        <a:bodyPr/>
        <a:lstStyle/>
        <a:p>
          <a:endParaRPr lang="en-US"/>
        </a:p>
      </dgm:t>
    </dgm:pt>
    <dgm:pt modelId="{93A95F05-61D7-4CED-8193-374B94835AC3}">
      <dgm:prSet/>
      <dgm:spPr/>
      <dgm:t>
        <a:bodyPr/>
        <a:lstStyle/>
        <a:p>
          <a:r>
            <a:rPr lang="en-US" b="1"/>
            <a:t>Do not</a:t>
          </a:r>
          <a:r>
            <a:rPr lang="en-US"/>
            <a:t> document that an ORTS report was submitted.</a:t>
          </a:r>
        </a:p>
      </dgm:t>
    </dgm:pt>
    <dgm:pt modelId="{B9E4FAFE-FFCC-46D6-B184-7669E278564A}" type="parTrans" cxnId="{BAC64B4F-F869-4178-B738-E9D2205E71E6}">
      <dgm:prSet/>
      <dgm:spPr/>
      <dgm:t>
        <a:bodyPr/>
        <a:lstStyle/>
        <a:p>
          <a:endParaRPr lang="en-US"/>
        </a:p>
      </dgm:t>
    </dgm:pt>
    <dgm:pt modelId="{D5900AE1-6128-4CAE-998B-30AE96BCDBAC}" type="sibTrans" cxnId="{BAC64B4F-F869-4178-B738-E9D2205E71E6}">
      <dgm:prSet/>
      <dgm:spPr/>
      <dgm:t>
        <a:bodyPr/>
        <a:lstStyle/>
        <a:p>
          <a:endParaRPr lang="en-US"/>
        </a:p>
      </dgm:t>
    </dgm:pt>
    <dgm:pt modelId="{C1D89465-05A2-457D-AF04-1E501F1D6294}">
      <dgm:prSet/>
      <dgm:spPr/>
      <dgm:t>
        <a:bodyPr/>
        <a:lstStyle/>
        <a:p>
          <a:r>
            <a:rPr lang="en-US" b="1"/>
            <a:t>Do not</a:t>
          </a:r>
          <a:r>
            <a:rPr lang="en-US"/>
            <a:t> make a copy of an ORTS report.</a:t>
          </a:r>
        </a:p>
      </dgm:t>
    </dgm:pt>
    <dgm:pt modelId="{4E2849E4-D706-47A3-B3EA-98A8BE39E8BF}" type="parTrans" cxnId="{3E985770-CE7A-4617-B99E-95877C983237}">
      <dgm:prSet/>
      <dgm:spPr/>
      <dgm:t>
        <a:bodyPr/>
        <a:lstStyle/>
        <a:p>
          <a:endParaRPr lang="en-US"/>
        </a:p>
      </dgm:t>
    </dgm:pt>
    <dgm:pt modelId="{E59E6234-B981-4203-B772-B44B104DB146}" type="sibTrans" cxnId="{3E985770-CE7A-4617-B99E-95877C983237}">
      <dgm:prSet/>
      <dgm:spPr/>
      <dgm:t>
        <a:bodyPr/>
        <a:lstStyle/>
        <a:p>
          <a:endParaRPr lang="en-US"/>
        </a:p>
      </dgm:t>
    </dgm:pt>
    <dgm:pt modelId="{7830F582-E0D4-44D1-9B50-CE55E3FA81D7}">
      <dgm:prSet/>
      <dgm:spPr/>
      <dgm:t>
        <a:bodyPr/>
        <a:lstStyle/>
        <a:p>
          <a:r>
            <a:rPr lang="en-US"/>
            <a:t>An ORTS report:</a:t>
          </a:r>
        </a:p>
      </dgm:t>
    </dgm:pt>
    <dgm:pt modelId="{DE86B6D3-73A9-4141-8FB4-956DB02E750A}" type="parTrans" cxnId="{60381CBE-3811-43DA-9419-C9CAC63184B2}">
      <dgm:prSet/>
      <dgm:spPr/>
      <dgm:t>
        <a:bodyPr/>
        <a:lstStyle/>
        <a:p>
          <a:endParaRPr lang="en-US"/>
        </a:p>
      </dgm:t>
    </dgm:pt>
    <dgm:pt modelId="{B76CC96A-02C5-46FC-959D-D909E7169800}" type="sibTrans" cxnId="{60381CBE-3811-43DA-9419-C9CAC63184B2}">
      <dgm:prSet/>
      <dgm:spPr/>
      <dgm:t>
        <a:bodyPr/>
        <a:lstStyle/>
        <a:p>
          <a:endParaRPr lang="en-US"/>
        </a:p>
      </dgm:t>
    </dgm:pt>
    <dgm:pt modelId="{F74B672D-BDE6-4726-B158-DBD20042A9AF}">
      <dgm:prSet/>
      <dgm:spPr/>
      <dgm:t>
        <a:bodyPr/>
        <a:lstStyle/>
        <a:p>
          <a:r>
            <a:rPr lang="en-US" i="1"/>
            <a:t>Does NOT become part of the patient's medical record</a:t>
          </a:r>
          <a:endParaRPr lang="en-US"/>
        </a:p>
      </dgm:t>
    </dgm:pt>
    <dgm:pt modelId="{F1C7C739-651B-47DC-80A0-277B8A0582ED}" type="parTrans" cxnId="{F77E3790-DB16-4819-8A6E-A6840BF4FF9E}">
      <dgm:prSet/>
      <dgm:spPr/>
      <dgm:t>
        <a:bodyPr/>
        <a:lstStyle/>
        <a:p>
          <a:endParaRPr lang="en-US"/>
        </a:p>
      </dgm:t>
    </dgm:pt>
    <dgm:pt modelId="{9EB59C4F-AA0D-4DAA-9B92-0BBE7FC9B0E5}" type="sibTrans" cxnId="{F77E3790-DB16-4819-8A6E-A6840BF4FF9E}">
      <dgm:prSet/>
      <dgm:spPr/>
      <dgm:t>
        <a:bodyPr/>
        <a:lstStyle/>
        <a:p>
          <a:endParaRPr lang="en-US"/>
        </a:p>
      </dgm:t>
    </dgm:pt>
    <dgm:pt modelId="{6F1EB96E-DDF1-4267-A400-5FB39F2F591C}">
      <dgm:prSet/>
      <dgm:spPr/>
      <dgm:t>
        <a:bodyPr/>
        <a:lstStyle/>
        <a:p>
          <a:r>
            <a:rPr lang="en-US" i="1"/>
            <a:t>Does NOT include excuses for behavior or actions</a:t>
          </a:r>
          <a:endParaRPr lang="en-US"/>
        </a:p>
      </dgm:t>
    </dgm:pt>
    <dgm:pt modelId="{88DCE328-3DC9-4BEF-87D9-C68D4802A49F}" type="parTrans" cxnId="{EF2D4B0C-CD08-4004-9791-52C23F089FA8}">
      <dgm:prSet/>
      <dgm:spPr/>
      <dgm:t>
        <a:bodyPr/>
        <a:lstStyle/>
        <a:p>
          <a:endParaRPr lang="en-US"/>
        </a:p>
      </dgm:t>
    </dgm:pt>
    <dgm:pt modelId="{624D79F8-EF79-4C93-9484-C3EAF1BA1317}" type="sibTrans" cxnId="{EF2D4B0C-CD08-4004-9791-52C23F089FA8}">
      <dgm:prSet/>
      <dgm:spPr/>
      <dgm:t>
        <a:bodyPr/>
        <a:lstStyle/>
        <a:p>
          <a:endParaRPr lang="en-US"/>
        </a:p>
      </dgm:t>
    </dgm:pt>
    <dgm:pt modelId="{160C20EA-4D86-4EBB-BD5E-8D9A67F0E196}">
      <dgm:prSet/>
      <dgm:spPr/>
      <dgm:t>
        <a:bodyPr/>
        <a:lstStyle/>
        <a:p>
          <a:r>
            <a:rPr lang="en-US" i="1"/>
            <a:t>Does NOT point fingers at other people or departments</a:t>
          </a:r>
          <a:endParaRPr lang="en-US"/>
        </a:p>
      </dgm:t>
    </dgm:pt>
    <dgm:pt modelId="{D0E728E9-F7D9-43EE-9CB6-A710E6161FF4}" type="parTrans" cxnId="{BA3D9B7B-C32E-4502-A3AD-DD79E6179A8A}">
      <dgm:prSet/>
      <dgm:spPr/>
      <dgm:t>
        <a:bodyPr/>
        <a:lstStyle/>
        <a:p>
          <a:endParaRPr lang="en-US"/>
        </a:p>
      </dgm:t>
    </dgm:pt>
    <dgm:pt modelId="{AEA752BD-EFD7-4647-B485-3387340475E4}" type="sibTrans" cxnId="{BA3D9B7B-C32E-4502-A3AD-DD79E6179A8A}">
      <dgm:prSet/>
      <dgm:spPr/>
      <dgm:t>
        <a:bodyPr/>
        <a:lstStyle/>
        <a:p>
          <a:endParaRPr lang="en-US"/>
        </a:p>
      </dgm:t>
    </dgm:pt>
    <dgm:pt modelId="{8FA93BD6-1110-4721-828C-72AE351B078F}" type="pres">
      <dgm:prSet presAssocID="{2DD49567-8567-4CD7-A920-39DD29F74889}" presName="linear" presStyleCnt="0">
        <dgm:presLayoutVars>
          <dgm:animLvl val="lvl"/>
          <dgm:resizeHandles val="exact"/>
        </dgm:presLayoutVars>
      </dgm:prSet>
      <dgm:spPr/>
    </dgm:pt>
    <dgm:pt modelId="{91B6A6D8-72F7-421E-A02E-6E4F966F739D}" type="pres">
      <dgm:prSet presAssocID="{0E68015E-8C13-479A-A442-A1025321B0DA}" presName="parentText" presStyleLbl="node1" presStyleIdx="0" presStyleCnt="5">
        <dgm:presLayoutVars>
          <dgm:chMax val="0"/>
          <dgm:bulletEnabled val="1"/>
        </dgm:presLayoutVars>
      </dgm:prSet>
      <dgm:spPr/>
    </dgm:pt>
    <dgm:pt modelId="{0D4B029C-A98F-4AE5-8569-7589FBC746D7}" type="pres">
      <dgm:prSet presAssocID="{BA7C1B75-ACFA-4D35-BB26-A04F0FC606BF}" presName="spacer" presStyleCnt="0"/>
      <dgm:spPr/>
    </dgm:pt>
    <dgm:pt modelId="{C55258C8-872D-4D35-8ED5-EB1748C8348D}" type="pres">
      <dgm:prSet presAssocID="{7DB8167D-43B4-4899-B79D-1577588B2B3F}" presName="parentText" presStyleLbl="node1" presStyleIdx="1" presStyleCnt="5">
        <dgm:presLayoutVars>
          <dgm:chMax val="0"/>
          <dgm:bulletEnabled val="1"/>
        </dgm:presLayoutVars>
      </dgm:prSet>
      <dgm:spPr/>
    </dgm:pt>
    <dgm:pt modelId="{7A169B04-A3C4-4C5F-8120-5F88244B313A}" type="pres">
      <dgm:prSet presAssocID="{4B6FA98F-6BA2-425C-92C7-48E2D0E6D40C}" presName="spacer" presStyleCnt="0"/>
      <dgm:spPr/>
    </dgm:pt>
    <dgm:pt modelId="{976400DC-E245-4B53-BE40-1CA4B11D689C}" type="pres">
      <dgm:prSet presAssocID="{93A95F05-61D7-4CED-8193-374B94835AC3}" presName="parentText" presStyleLbl="node1" presStyleIdx="2" presStyleCnt="5">
        <dgm:presLayoutVars>
          <dgm:chMax val="0"/>
          <dgm:bulletEnabled val="1"/>
        </dgm:presLayoutVars>
      </dgm:prSet>
      <dgm:spPr/>
    </dgm:pt>
    <dgm:pt modelId="{975D8AE6-1B51-4DA2-9335-B83A48F87D6B}" type="pres">
      <dgm:prSet presAssocID="{D5900AE1-6128-4CAE-998B-30AE96BCDBAC}" presName="spacer" presStyleCnt="0"/>
      <dgm:spPr/>
    </dgm:pt>
    <dgm:pt modelId="{479B66F6-5B54-4D26-83F6-20C6E21132FA}" type="pres">
      <dgm:prSet presAssocID="{C1D89465-05A2-457D-AF04-1E501F1D6294}" presName="parentText" presStyleLbl="node1" presStyleIdx="3" presStyleCnt="5">
        <dgm:presLayoutVars>
          <dgm:chMax val="0"/>
          <dgm:bulletEnabled val="1"/>
        </dgm:presLayoutVars>
      </dgm:prSet>
      <dgm:spPr/>
    </dgm:pt>
    <dgm:pt modelId="{08FAD380-57F4-4862-859F-0C0036EBABB6}" type="pres">
      <dgm:prSet presAssocID="{E59E6234-B981-4203-B772-B44B104DB146}" presName="spacer" presStyleCnt="0"/>
      <dgm:spPr/>
    </dgm:pt>
    <dgm:pt modelId="{AE306860-482D-4BC3-A496-E4ADAC59DDCC}" type="pres">
      <dgm:prSet presAssocID="{7830F582-E0D4-44D1-9B50-CE55E3FA81D7}" presName="parentText" presStyleLbl="node1" presStyleIdx="4" presStyleCnt="5">
        <dgm:presLayoutVars>
          <dgm:chMax val="0"/>
          <dgm:bulletEnabled val="1"/>
        </dgm:presLayoutVars>
      </dgm:prSet>
      <dgm:spPr/>
    </dgm:pt>
    <dgm:pt modelId="{B703D15E-981E-4228-B625-733BB68F2D4B}" type="pres">
      <dgm:prSet presAssocID="{7830F582-E0D4-44D1-9B50-CE55E3FA81D7}" presName="childText" presStyleLbl="revTx" presStyleIdx="0" presStyleCnt="1">
        <dgm:presLayoutVars>
          <dgm:bulletEnabled val="1"/>
        </dgm:presLayoutVars>
      </dgm:prSet>
      <dgm:spPr/>
    </dgm:pt>
  </dgm:ptLst>
  <dgm:cxnLst>
    <dgm:cxn modelId="{EF2D4B0C-CD08-4004-9791-52C23F089FA8}" srcId="{7830F582-E0D4-44D1-9B50-CE55E3FA81D7}" destId="{6F1EB96E-DDF1-4267-A400-5FB39F2F591C}" srcOrd="1" destOrd="0" parTransId="{88DCE328-3DC9-4BEF-87D9-C68D4802A49F}" sibTransId="{624D79F8-EF79-4C93-9484-C3EAF1BA1317}"/>
    <dgm:cxn modelId="{FC15351F-2E86-46D2-9F67-7A0C5F5BAE5E}" type="presOf" srcId="{F74B672D-BDE6-4726-B158-DBD20042A9AF}" destId="{B703D15E-981E-4228-B625-733BB68F2D4B}" srcOrd="0" destOrd="0" presId="urn:microsoft.com/office/officeart/2005/8/layout/vList2"/>
    <dgm:cxn modelId="{AB8FCE46-D60A-48A0-9338-96991DCD2E87}" srcId="{2DD49567-8567-4CD7-A920-39DD29F74889}" destId="{0E68015E-8C13-479A-A442-A1025321B0DA}" srcOrd="0" destOrd="0" parTransId="{B48358E6-6F59-44C6-ABC3-9D9AAEF13276}" sibTransId="{BA7C1B75-ACFA-4D35-BB26-A04F0FC606BF}"/>
    <dgm:cxn modelId="{E79A1649-7F5F-4E98-A7A1-263C948CBA93}" type="presOf" srcId="{C1D89465-05A2-457D-AF04-1E501F1D6294}" destId="{479B66F6-5B54-4D26-83F6-20C6E21132FA}" srcOrd="0" destOrd="0" presId="urn:microsoft.com/office/officeart/2005/8/layout/vList2"/>
    <dgm:cxn modelId="{A0AF5B6C-6369-4C1A-B053-66A72B4FC9DE}" type="presOf" srcId="{93A95F05-61D7-4CED-8193-374B94835AC3}" destId="{976400DC-E245-4B53-BE40-1CA4B11D689C}" srcOrd="0" destOrd="0" presId="urn:microsoft.com/office/officeart/2005/8/layout/vList2"/>
    <dgm:cxn modelId="{BAC64B4F-F869-4178-B738-E9D2205E71E6}" srcId="{2DD49567-8567-4CD7-A920-39DD29F74889}" destId="{93A95F05-61D7-4CED-8193-374B94835AC3}" srcOrd="2" destOrd="0" parTransId="{B9E4FAFE-FFCC-46D6-B184-7669E278564A}" sibTransId="{D5900AE1-6128-4CAE-998B-30AE96BCDBAC}"/>
    <dgm:cxn modelId="{3E985770-CE7A-4617-B99E-95877C983237}" srcId="{2DD49567-8567-4CD7-A920-39DD29F74889}" destId="{C1D89465-05A2-457D-AF04-1E501F1D6294}" srcOrd="3" destOrd="0" parTransId="{4E2849E4-D706-47A3-B3EA-98A8BE39E8BF}" sibTransId="{E59E6234-B981-4203-B772-B44B104DB146}"/>
    <dgm:cxn modelId="{1ADCE054-FA5F-4105-AE46-8A254D0EFBAC}" type="presOf" srcId="{2DD49567-8567-4CD7-A920-39DD29F74889}" destId="{8FA93BD6-1110-4721-828C-72AE351B078F}" srcOrd="0" destOrd="0" presId="urn:microsoft.com/office/officeart/2005/8/layout/vList2"/>
    <dgm:cxn modelId="{93053755-204F-4B5A-91FF-1257F9F4D6B5}" type="presOf" srcId="{160C20EA-4D86-4EBB-BD5E-8D9A67F0E196}" destId="{B703D15E-981E-4228-B625-733BB68F2D4B}" srcOrd="0" destOrd="2" presId="urn:microsoft.com/office/officeart/2005/8/layout/vList2"/>
    <dgm:cxn modelId="{BA3D9B7B-C32E-4502-A3AD-DD79E6179A8A}" srcId="{7830F582-E0D4-44D1-9B50-CE55E3FA81D7}" destId="{160C20EA-4D86-4EBB-BD5E-8D9A67F0E196}" srcOrd="2" destOrd="0" parTransId="{D0E728E9-F7D9-43EE-9CB6-A710E6161FF4}" sibTransId="{AEA752BD-EFD7-4647-B485-3387340475E4}"/>
    <dgm:cxn modelId="{F77E3790-DB16-4819-8A6E-A6840BF4FF9E}" srcId="{7830F582-E0D4-44D1-9B50-CE55E3FA81D7}" destId="{F74B672D-BDE6-4726-B158-DBD20042A9AF}" srcOrd="0" destOrd="0" parTransId="{F1C7C739-651B-47DC-80A0-277B8A0582ED}" sibTransId="{9EB59C4F-AA0D-4DAA-9B92-0BBE7FC9B0E5}"/>
    <dgm:cxn modelId="{93A3F197-A776-4AA2-A7C7-BE01E7F79AB9}" type="presOf" srcId="{0E68015E-8C13-479A-A442-A1025321B0DA}" destId="{91B6A6D8-72F7-421E-A02E-6E4F966F739D}" srcOrd="0" destOrd="0" presId="urn:microsoft.com/office/officeart/2005/8/layout/vList2"/>
    <dgm:cxn modelId="{F0E1A599-CA7E-452E-97D9-23C8E2C738E3}" type="presOf" srcId="{7DB8167D-43B4-4899-B79D-1577588B2B3F}" destId="{C55258C8-872D-4D35-8ED5-EB1748C8348D}" srcOrd="0" destOrd="0" presId="urn:microsoft.com/office/officeart/2005/8/layout/vList2"/>
    <dgm:cxn modelId="{E89711A0-5FE8-4B4A-838D-38917B93E9FC}" type="presOf" srcId="{6F1EB96E-DDF1-4267-A400-5FB39F2F591C}" destId="{B703D15E-981E-4228-B625-733BB68F2D4B}" srcOrd="0" destOrd="1" presId="urn:microsoft.com/office/officeart/2005/8/layout/vList2"/>
    <dgm:cxn modelId="{FE7552B3-EB34-4BE7-88FB-884ECEEBAE33}" srcId="{2DD49567-8567-4CD7-A920-39DD29F74889}" destId="{7DB8167D-43B4-4899-B79D-1577588B2B3F}" srcOrd="1" destOrd="0" parTransId="{B8B8AA74-B49D-47C9-8C46-0A93B7D6AB5D}" sibTransId="{4B6FA98F-6BA2-425C-92C7-48E2D0E6D40C}"/>
    <dgm:cxn modelId="{60381CBE-3811-43DA-9419-C9CAC63184B2}" srcId="{2DD49567-8567-4CD7-A920-39DD29F74889}" destId="{7830F582-E0D4-44D1-9B50-CE55E3FA81D7}" srcOrd="4" destOrd="0" parTransId="{DE86B6D3-73A9-4141-8FB4-956DB02E750A}" sibTransId="{B76CC96A-02C5-46FC-959D-D909E7169800}"/>
    <dgm:cxn modelId="{FDF96CDC-BBD2-466E-BAA9-2EE6C4F1FC3F}" type="presOf" srcId="{7830F582-E0D4-44D1-9B50-CE55E3FA81D7}" destId="{AE306860-482D-4BC3-A496-E4ADAC59DDCC}" srcOrd="0" destOrd="0" presId="urn:microsoft.com/office/officeart/2005/8/layout/vList2"/>
    <dgm:cxn modelId="{9AC5BE14-C0E1-42DF-95FF-CCC61A911FD2}" type="presParOf" srcId="{8FA93BD6-1110-4721-828C-72AE351B078F}" destId="{91B6A6D8-72F7-421E-A02E-6E4F966F739D}" srcOrd="0" destOrd="0" presId="urn:microsoft.com/office/officeart/2005/8/layout/vList2"/>
    <dgm:cxn modelId="{84E35CC2-8F49-47F3-B324-D351DEFDCD2A}" type="presParOf" srcId="{8FA93BD6-1110-4721-828C-72AE351B078F}" destId="{0D4B029C-A98F-4AE5-8569-7589FBC746D7}" srcOrd="1" destOrd="0" presId="urn:microsoft.com/office/officeart/2005/8/layout/vList2"/>
    <dgm:cxn modelId="{BCAB1034-C3D0-4F91-8D50-348F489D25F3}" type="presParOf" srcId="{8FA93BD6-1110-4721-828C-72AE351B078F}" destId="{C55258C8-872D-4D35-8ED5-EB1748C8348D}" srcOrd="2" destOrd="0" presId="urn:microsoft.com/office/officeart/2005/8/layout/vList2"/>
    <dgm:cxn modelId="{20736C56-D520-488C-89CB-91367EA34AC0}" type="presParOf" srcId="{8FA93BD6-1110-4721-828C-72AE351B078F}" destId="{7A169B04-A3C4-4C5F-8120-5F88244B313A}" srcOrd="3" destOrd="0" presId="urn:microsoft.com/office/officeart/2005/8/layout/vList2"/>
    <dgm:cxn modelId="{95606B60-DC50-4187-A64F-8E33D57A9EB4}" type="presParOf" srcId="{8FA93BD6-1110-4721-828C-72AE351B078F}" destId="{976400DC-E245-4B53-BE40-1CA4B11D689C}" srcOrd="4" destOrd="0" presId="urn:microsoft.com/office/officeart/2005/8/layout/vList2"/>
    <dgm:cxn modelId="{A9A605E8-5012-420E-B5EA-C454BE7E5086}" type="presParOf" srcId="{8FA93BD6-1110-4721-828C-72AE351B078F}" destId="{975D8AE6-1B51-4DA2-9335-B83A48F87D6B}" srcOrd="5" destOrd="0" presId="urn:microsoft.com/office/officeart/2005/8/layout/vList2"/>
    <dgm:cxn modelId="{49C21764-4685-49C9-9E0F-2C87F434A092}" type="presParOf" srcId="{8FA93BD6-1110-4721-828C-72AE351B078F}" destId="{479B66F6-5B54-4D26-83F6-20C6E21132FA}" srcOrd="6" destOrd="0" presId="urn:microsoft.com/office/officeart/2005/8/layout/vList2"/>
    <dgm:cxn modelId="{ED141B0C-B97A-4C60-A540-9676C967A220}" type="presParOf" srcId="{8FA93BD6-1110-4721-828C-72AE351B078F}" destId="{08FAD380-57F4-4862-859F-0C0036EBABB6}" srcOrd="7" destOrd="0" presId="urn:microsoft.com/office/officeart/2005/8/layout/vList2"/>
    <dgm:cxn modelId="{ED7A17A7-7BE1-484F-9326-192A3197BA51}" type="presParOf" srcId="{8FA93BD6-1110-4721-828C-72AE351B078F}" destId="{AE306860-482D-4BC3-A496-E4ADAC59DDCC}" srcOrd="8" destOrd="0" presId="urn:microsoft.com/office/officeart/2005/8/layout/vList2"/>
    <dgm:cxn modelId="{B9C381FE-485F-4D76-A03E-C5BE56A64A54}" type="presParOf" srcId="{8FA93BD6-1110-4721-828C-72AE351B078F}" destId="{B703D15E-981E-4228-B625-733BB68F2D4B}"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2BB1AD-3B88-429A-9B76-A9785747F2F1}" type="doc">
      <dgm:prSet loTypeId="urn:microsoft.com/office/officeart/2009/layout/CircleArrowProcess" loCatId="cycle" qsTypeId="urn:microsoft.com/office/officeart/2005/8/quickstyle/3d3" qsCatId="3D" csTypeId="urn:microsoft.com/office/officeart/2005/8/colors/accent3_2" csCatId="accent3" phldr="1"/>
      <dgm:spPr/>
      <dgm:t>
        <a:bodyPr/>
        <a:lstStyle/>
        <a:p>
          <a:endParaRPr lang="en-US"/>
        </a:p>
      </dgm:t>
    </dgm:pt>
    <dgm:pt modelId="{17E272D3-0C32-4D18-9B71-A5E513F45B0F}">
      <dgm:prSet phldrT="[Text]"/>
      <dgm:spPr/>
      <dgm:t>
        <a:bodyPr/>
        <a:lstStyle/>
        <a:p>
          <a:r>
            <a:rPr lang="en-US" dirty="0"/>
            <a:t>Learn</a:t>
          </a:r>
        </a:p>
      </dgm:t>
    </dgm:pt>
    <dgm:pt modelId="{5643D6DE-A64C-49B0-AE48-0CDC57E6934B}" type="parTrans" cxnId="{0AC3783D-1918-4E87-9FA8-0634308E9010}">
      <dgm:prSet/>
      <dgm:spPr/>
      <dgm:t>
        <a:bodyPr/>
        <a:lstStyle/>
        <a:p>
          <a:endParaRPr lang="en-US"/>
        </a:p>
      </dgm:t>
    </dgm:pt>
    <dgm:pt modelId="{B2642CFF-E805-4364-BC39-DA731D1C107F}" type="sibTrans" cxnId="{0AC3783D-1918-4E87-9FA8-0634308E9010}">
      <dgm:prSet/>
      <dgm:spPr/>
      <dgm:t>
        <a:bodyPr/>
        <a:lstStyle/>
        <a:p>
          <a:endParaRPr lang="en-US"/>
        </a:p>
      </dgm:t>
    </dgm:pt>
    <dgm:pt modelId="{0557C525-47C1-43CA-92AF-1E23D0459F42}">
      <dgm:prSet phldrT="[Text]"/>
      <dgm:spPr/>
      <dgm:t>
        <a:bodyPr/>
        <a:lstStyle/>
        <a:p>
          <a:r>
            <a:rPr lang="en-US" dirty="0"/>
            <a:t>Improve</a:t>
          </a:r>
        </a:p>
      </dgm:t>
    </dgm:pt>
    <dgm:pt modelId="{A7894E38-4D6A-4ABF-ADD2-621944B6E7AC}" type="parTrans" cxnId="{3C44A071-41DE-4FF7-8615-0E1A71EED29A}">
      <dgm:prSet/>
      <dgm:spPr/>
      <dgm:t>
        <a:bodyPr/>
        <a:lstStyle/>
        <a:p>
          <a:endParaRPr lang="en-US"/>
        </a:p>
      </dgm:t>
    </dgm:pt>
    <dgm:pt modelId="{5D3E01C6-C423-4EEA-83EE-468B160A1E4E}" type="sibTrans" cxnId="{3C44A071-41DE-4FF7-8615-0E1A71EED29A}">
      <dgm:prSet/>
      <dgm:spPr/>
      <dgm:t>
        <a:bodyPr/>
        <a:lstStyle/>
        <a:p>
          <a:endParaRPr lang="en-US"/>
        </a:p>
      </dgm:t>
    </dgm:pt>
    <dgm:pt modelId="{4F222E31-161D-447D-BD01-E41F7241CA57}">
      <dgm:prSet phldrT="[Text]"/>
      <dgm:spPr/>
      <dgm:t>
        <a:bodyPr/>
        <a:lstStyle/>
        <a:p>
          <a:r>
            <a:rPr lang="en-US" dirty="0"/>
            <a:t>Prevent</a:t>
          </a:r>
        </a:p>
      </dgm:t>
    </dgm:pt>
    <dgm:pt modelId="{B05E1407-B2B3-4FD2-B829-82C2A6145173}" type="parTrans" cxnId="{71130F2D-FF91-4154-989D-C53C40450910}">
      <dgm:prSet/>
      <dgm:spPr/>
      <dgm:t>
        <a:bodyPr/>
        <a:lstStyle/>
        <a:p>
          <a:endParaRPr lang="en-US"/>
        </a:p>
      </dgm:t>
    </dgm:pt>
    <dgm:pt modelId="{903FF465-DE7F-4208-9B88-F8D3DDEC86BE}" type="sibTrans" cxnId="{71130F2D-FF91-4154-989D-C53C40450910}">
      <dgm:prSet/>
      <dgm:spPr/>
      <dgm:t>
        <a:bodyPr/>
        <a:lstStyle/>
        <a:p>
          <a:endParaRPr lang="en-US"/>
        </a:p>
      </dgm:t>
    </dgm:pt>
    <dgm:pt modelId="{1897F728-C8CE-4AC1-BBFC-568D124FEA70}" type="pres">
      <dgm:prSet presAssocID="{EE2BB1AD-3B88-429A-9B76-A9785747F2F1}" presName="Name0" presStyleCnt="0">
        <dgm:presLayoutVars>
          <dgm:chMax val="7"/>
          <dgm:chPref val="7"/>
          <dgm:dir/>
          <dgm:animLvl val="lvl"/>
        </dgm:presLayoutVars>
      </dgm:prSet>
      <dgm:spPr/>
    </dgm:pt>
    <dgm:pt modelId="{53B2866D-1AA1-46C4-8E95-B62ED246ED9B}" type="pres">
      <dgm:prSet presAssocID="{17E272D3-0C32-4D18-9B71-A5E513F45B0F}" presName="Accent1" presStyleCnt="0"/>
      <dgm:spPr/>
    </dgm:pt>
    <dgm:pt modelId="{F3DAB315-9A8C-40C7-9E90-67B1B9C45DD3}" type="pres">
      <dgm:prSet presAssocID="{17E272D3-0C32-4D18-9B71-A5E513F45B0F}" presName="Accent" presStyleLbl="node1" presStyleIdx="0" presStyleCnt="3"/>
      <dgm:spPr/>
    </dgm:pt>
    <dgm:pt modelId="{8A00F204-3FDB-4EDF-B07F-0B0A185E61EA}" type="pres">
      <dgm:prSet presAssocID="{17E272D3-0C32-4D18-9B71-A5E513F45B0F}" presName="Parent1" presStyleLbl="revTx" presStyleIdx="0" presStyleCnt="3">
        <dgm:presLayoutVars>
          <dgm:chMax val="1"/>
          <dgm:chPref val="1"/>
          <dgm:bulletEnabled val="1"/>
        </dgm:presLayoutVars>
      </dgm:prSet>
      <dgm:spPr/>
    </dgm:pt>
    <dgm:pt modelId="{0D47AA2A-8BE3-41C4-BE77-1059254C2382}" type="pres">
      <dgm:prSet presAssocID="{0557C525-47C1-43CA-92AF-1E23D0459F42}" presName="Accent2" presStyleCnt="0"/>
      <dgm:spPr/>
    </dgm:pt>
    <dgm:pt modelId="{CE8B11AB-FC11-478B-86D4-235AF9F4BB1E}" type="pres">
      <dgm:prSet presAssocID="{0557C525-47C1-43CA-92AF-1E23D0459F42}" presName="Accent" presStyleLbl="node1" presStyleIdx="1" presStyleCnt="3"/>
      <dgm:spPr/>
    </dgm:pt>
    <dgm:pt modelId="{7BB23494-7BDF-47B4-8061-1FB42FF75FF3}" type="pres">
      <dgm:prSet presAssocID="{0557C525-47C1-43CA-92AF-1E23D0459F42}" presName="Parent2" presStyleLbl="revTx" presStyleIdx="1" presStyleCnt="3">
        <dgm:presLayoutVars>
          <dgm:chMax val="1"/>
          <dgm:chPref val="1"/>
          <dgm:bulletEnabled val="1"/>
        </dgm:presLayoutVars>
      </dgm:prSet>
      <dgm:spPr/>
    </dgm:pt>
    <dgm:pt modelId="{1B8B4170-463B-4253-B775-BC9D71D4DBE2}" type="pres">
      <dgm:prSet presAssocID="{4F222E31-161D-447D-BD01-E41F7241CA57}" presName="Accent3" presStyleCnt="0"/>
      <dgm:spPr/>
    </dgm:pt>
    <dgm:pt modelId="{0AAC349A-EA04-42AC-A2EA-119C66B03EF2}" type="pres">
      <dgm:prSet presAssocID="{4F222E31-161D-447D-BD01-E41F7241CA57}" presName="Accent" presStyleLbl="node1" presStyleIdx="2" presStyleCnt="3"/>
      <dgm:spPr/>
    </dgm:pt>
    <dgm:pt modelId="{6E3AE253-5772-4C15-AF33-C2370BD4388B}" type="pres">
      <dgm:prSet presAssocID="{4F222E31-161D-447D-BD01-E41F7241CA57}" presName="Parent3" presStyleLbl="revTx" presStyleIdx="2" presStyleCnt="3">
        <dgm:presLayoutVars>
          <dgm:chMax val="1"/>
          <dgm:chPref val="1"/>
          <dgm:bulletEnabled val="1"/>
        </dgm:presLayoutVars>
      </dgm:prSet>
      <dgm:spPr/>
    </dgm:pt>
  </dgm:ptLst>
  <dgm:cxnLst>
    <dgm:cxn modelId="{71130F2D-FF91-4154-989D-C53C40450910}" srcId="{EE2BB1AD-3B88-429A-9B76-A9785747F2F1}" destId="{4F222E31-161D-447D-BD01-E41F7241CA57}" srcOrd="2" destOrd="0" parTransId="{B05E1407-B2B3-4FD2-B829-82C2A6145173}" sibTransId="{903FF465-DE7F-4208-9B88-F8D3DDEC86BE}"/>
    <dgm:cxn modelId="{163C263A-B121-46F4-A5EE-A9107050D932}" type="presOf" srcId="{0557C525-47C1-43CA-92AF-1E23D0459F42}" destId="{7BB23494-7BDF-47B4-8061-1FB42FF75FF3}" srcOrd="0" destOrd="0" presId="urn:microsoft.com/office/officeart/2009/layout/CircleArrowProcess"/>
    <dgm:cxn modelId="{0AC3783D-1918-4E87-9FA8-0634308E9010}" srcId="{EE2BB1AD-3B88-429A-9B76-A9785747F2F1}" destId="{17E272D3-0C32-4D18-9B71-A5E513F45B0F}" srcOrd="0" destOrd="0" parTransId="{5643D6DE-A64C-49B0-AE48-0CDC57E6934B}" sibTransId="{B2642CFF-E805-4364-BC39-DA731D1C107F}"/>
    <dgm:cxn modelId="{E4C0BC6F-E9D6-46DC-83D8-EFCD6F3FB78E}" type="presOf" srcId="{17E272D3-0C32-4D18-9B71-A5E513F45B0F}" destId="{8A00F204-3FDB-4EDF-B07F-0B0A185E61EA}" srcOrd="0" destOrd="0" presId="urn:microsoft.com/office/officeart/2009/layout/CircleArrowProcess"/>
    <dgm:cxn modelId="{3C44A071-41DE-4FF7-8615-0E1A71EED29A}" srcId="{EE2BB1AD-3B88-429A-9B76-A9785747F2F1}" destId="{0557C525-47C1-43CA-92AF-1E23D0459F42}" srcOrd="1" destOrd="0" parTransId="{A7894E38-4D6A-4ABF-ADD2-621944B6E7AC}" sibTransId="{5D3E01C6-C423-4EEA-83EE-468B160A1E4E}"/>
    <dgm:cxn modelId="{A6085990-F254-4105-834C-9BED9475C577}" type="presOf" srcId="{EE2BB1AD-3B88-429A-9B76-A9785747F2F1}" destId="{1897F728-C8CE-4AC1-BBFC-568D124FEA70}" srcOrd="0" destOrd="0" presId="urn:microsoft.com/office/officeart/2009/layout/CircleArrowProcess"/>
    <dgm:cxn modelId="{EF7CD7F9-6252-4891-8001-8C8505B31280}" type="presOf" srcId="{4F222E31-161D-447D-BD01-E41F7241CA57}" destId="{6E3AE253-5772-4C15-AF33-C2370BD4388B}" srcOrd="0" destOrd="0" presId="urn:microsoft.com/office/officeart/2009/layout/CircleArrowProcess"/>
    <dgm:cxn modelId="{8069BF6E-C955-4930-9876-B3FCAF5A3900}" type="presParOf" srcId="{1897F728-C8CE-4AC1-BBFC-568D124FEA70}" destId="{53B2866D-1AA1-46C4-8E95-B62ED246ED9B}" srcOrd="0" destOrd="0" presId="urn:microsoft.com/office/officeart/2009/layout/CircleArrowProcess"/>
    <dgm:cxn modelId="{CE9BF256-F07B-4493-B418-5F77A4B2C6E3}" type="presParOf" srcId="{53B2866D-1AA1-46C4-8E95-B62ED246ED9B}" destId="{F3DAB315-9A8C-40C7-9E90-67B1B9C45DD3}" srcOrd="0" destOrd="0" presId="urn:microsoft.com/office/officeart/2009/layout/CircleArrowProcess"/>
    <dgm:cxn modelId="{D2243AE5-CDDE-42A6-82D5-1D71DD564A44}" type="presParOf" srcId="{1897F728-C8CE-4AC1-BBFC-568D124FEA70}" destId="{8A00F204-3FDB-4EDF-B07F-0B0A185E61EA}" srcOrd="1" destOrd="0" presId="urn:microsoft.com/office/officeart/2009/layout/CircleArrowProcess"/>
    <dgm:cxn modelId="{1A5B1F29-A490-470E-8EF0-E20F32E5C1D0}" type="presParOf" srcId="{1897F728-C8CE-4AC1-BBFC-568D124FEA70}" destId="{0D47AA2A-8BE3-41C4-BE77-1059254C2382}" srcOrd="2" destOrd="0" presId="urn:microsoft.com/office/officeart/2009/layout/CircleArrowProcess"/>
    <dgm:cxn modelId="{B45D0C62-03DE-4E5C-AE69-BB546F16DD25}" type="presParOf" srcId="{0D47AA2A-8BE3-41C4-BE77-1059254C2382}" destId="{CE8B11AB-FC11-478B-86D4-235AF9F4BB1E}" srcOrd="0" destOrd="0" presId="urn:microsoft.com/office/officeart/2009/layout/CircleArrowProcess"/>
    <dgm:cxn modelId="{EA3302DC-C723-4045-9AFA-69E335E43874}" type="presParOf" srcId="{1897F728-C8CE-4AC1-BBFC-568D124FEA70}" destId="{7BB23494-7BDF-47B4-8061-1FB42FF75FF3}" srcOrd="3" destOrd="0" presId="urn:microsoft.com/office/officeart/2009/layout/CircleArrowProcess"/>
    <dgm:cxn modelId="{EF808725-9D0B-4877-AFB6-6F76E111DF32}" type="presParOf" srcId="{1897F728-C8CE-4AC1-BBFC-568D124FEA70}" destId="{1B8B4170-463B-4253-B775-BC9D71D4DBE2}" srcOrd="4" destOrd="0" presId="urn:microsoft.com/office/officeart/2009/layout/CircleArrowProcess"/>
    <dgm:cxn modelId="{FC750B8C-1FBB-49CD-B74B-9FC8AFD191E1}" type="presParOf" srcId="{1B8B4170-463B-4253-B775-BC9D71D4DBE2}" destId="{0AAC349A-EA04-42AC-A2EA-119C66B03EF2}" srcOrd="0" destOrd="0" presId="urn:microsoft.com/office/officeart/2009/layout/CircleArrowProcess"/>
    <dgm:cxn modelId="{B4D818C7-298C-411C-8083-0ABAACE0315E}" type="presParOf" srcId="{1897F728-C8CE-4AC1-BBFC-568D124FEA70}" destId="{6E3AE253-5772-4C15-AF33-C2370BD4388B}"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CF09F5-FB88-48B2-87FA-20145ACA7FD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1421FE2-32A8-46EB-B6FE-A41C17F22A8B}">
      <dgm:prSet custT="1"/>
      <dgm:spPr/>
      <dgm:t>
        <a:bodyPr/>
        <a:lstStyle/>
        <a:p>
          <a:pPr algn="ctr"/>
          <a:r>
            <a:rPr lang="en-US" sz="3200" b="1" u="sng" dirty="0"/>
            <a:t>THREE EXCEPTIONS</a:t>
          </a:r>
          <a:endParaRPr lang="en-US" sz="3200" dirty="0"/>
        </a:p>
      </dgm:t>
    </dgm:pt>
    <dgm:pt modelId="{913C4CBB-0632-420D-9852-19C1815EC008}" type="parTrans" cxnId="{4DD258F9-2A62-4B37-B773-43BB0A94A693}">
      <dgm:prSet/>
      <dgm:spPr/>
      <dgm:t>
        <a:bodyPr/>
        <a:lstStyle/>
        <a:p>
          <a:endParaRPr lang="en-US"/>
        </a:p>
      </dgm:t>
    </dgm:pt>
    <dgm:pt modelId="{EAEA1289-897E-49B5-BDCF-31946267EE35}" type="sibTrans" cxnId="{4DD258F9-2A62-4B37-B773-43BB0A94A693}">
      <dgm:prSet/>
      <dgm:spPr/>
      <dgm:t>
        <a:bodyPr/>
        <a:lstStyle/>
        <a:p>
          <a:endParaRPr lang="en-US"/>
        </a:p>
      </dgm:t>
    </dgm:pt>
    <dgm:pt modelId="{081B4234-AE5D-4662-85AB-ED0A065B78E1}">
      <dgm:prSet/>
      <dgm:spPr/>
      <dgm:t>
        <a:bodyPr/>
        <a:lstStyle/>
        <a:p>
          <a:r>
            <a:rPr lang="en-US"/>
            <a:t>An event involving a workforce member who </a:t>
          </a:r>
          <a:r>
            <a:rPr lang="en-US" b="1" i="1"/>
            <a:t>knowingly or intentionally </a:t>
          </a:r>
          <a:r>
            <a:rPr lang="en-US"/>
            <a:t>acts with intent to harm or deceive.</a:t>
          </a:r>
        </a:p>
      </dgm:t>
    </dgm:pt>
    <dgm:pt modelId="{50246AB2-F587-4172-ADBD-7C7C234352DD}" type="parTrans" cxnId="{C3A8057C-59D4-48DF-BB3C-C24A93B107BD}">
      <dgm:prSet/>
      <dgm:spPr/>
      <dgm:t>
        <a:bodyPr/>
        <a:lstStyle/>
        <a:p>
          <a:endParaRPr lang="en-US"/>
        </a:p>
      </dgm:t>
    </dgm:pt>
    <dgm:pt modelId="{A88AF492-1910-4FC4-87A0-468F3EEC331F}" type="sibTrans" cxnId="{C3A8057C-59D4-48DF-BB3C-C24A93B107BD}">
      <dgm:prSet/>
      <dgm:spPr/>
      <dgm:t>
        <a:bodyPr/>
        <a:lstStyle/>
        <a:p>
          <a:endParaRPr lang="en-US"/>
        </a:p>
      </dgm:t>
    </dgm:pt>
    <dgm:pt modelId="{6FF43059-6F3B-4DA1-B614-FA4BD8CFE890}">
      <dgm:prSet/>
      <dgm:spPr/>
      <dgm:t>
        <a:bodyPr/>
        <a:lstStyle/>
        <a:p>
          <a:r>
            <a:rPr lang="en-US"/>
            <a:t>An event involving a workforce member who is </a:t>
          </a:r>
          <a:r>
            <a:rPr lang="en-US" b="1" i="1"/>
            <a:t>chemically impaired </a:t>
          </a:r>
          <a:r>
            <a:rPr lang="en-US"/>
            <a:t>and/or engaged in criminal activity.</a:t>
          </a:r>
        </a:p>
      </dgm:t>
    </dgm:pt>
    <dgm:pt modelId="{8564AB82-7688-4DBB-81EA-777AFC9FF555}" type="parTrans" cxnId="{F8186B8A-D9E7-408C-A63C-E592BAE38400}">
      <dgm:prSet/>
      <dgm:spPr/>
      <dgm:t>
        <a:bodyPr/>
        <a:lstStyle/>
        <a:p>
          <a:endParaRPr lang="en-US"/>
        </a:p>
      </dgm:t>
    </dgm:pt>
    <dgm:pt modelId="{CB3C6A36-2B62-48AF-921D-D6FC5FACD94D}" type="sibTrans" cxnId="{F8186B8A-D9E7-408C-A63C-E592BAE38400}">
      <dgm:prSet/>
      <dgm:spPr/>
      <dgm:t>
        <a:bodyPr/>
        <a:lstStyle/>
        <a:p>
          <a:endParaRPr lang="en-US"/>
        </a:p>
      </dgm:t>
    </dgm:pt>
    <dgm:pt modelId="{3BCD6447-CADC-4C56-8B9A-A96D0F68B18B}">
      <dgm:prSet/>
      <dgm:spPr/>
      <dgm:t>
        <a:bodyPr/>
        <a:lstStyle/>
        <a:p>
          <a:r>
            <a:rPr lang="en-US"/>
            <a:t>An event involving a workforce member who </a:t>
          </a:r>
          <a:r>
            <a:rPr lang="en-US" b="1" i="1"/>
            <a:t>fails to respond to educational efforts and/or fails to participate in the education or other preventive plan</a:t>
          </a:r>
          <a:r>
            <a:rPr lang="en-US"/>
            <a:t>.</a:t>
          </a:r>
        </a:p>
      </dgm:t>
    </dgm:pt>
    <dgm:pt modelId="{0C26D167-2A5B-44A6-83E1-506CA4F4BBC7}" type="parTrans" cxnId="{4624BB8C-A095-44C9-8795-1B691D8C1DB6}">
      <dgm:prSet/>
      <dgm:spPr/>
      <dgm:t>
        <a:bodyPr/>
        <a:lstStyle/>
        <a:p>
          <a:endParaRPr lang="en-US"/>
        </a:p>
      </dgm:t>
    </dgm:pt>
    <dgm:pt modelId="{608EF2E2-FA62-4D5A-B65C-CBFC9F1E058D}" type="sibTrans" cxnId="{4624BB8C-A095-44C9-8795-1B691D8C1DB6}">
      <dgm:prSet/>
      <dgm:spPr/>
      <dgm:t>
        <a:bodyPr/>
        <a:lstStyle/>
        <a:p>
          <a:endParaRPr lang="en-US"/>
        </a:p>
      </dgm:t>
    </dgm:pt>
    <dgm:pt modelId="{412733E9-5838-4369-A9F6-5AC7A71794F5}" type="pres">
      <dgm:prSet presAssocID="{37CF09F5-FB88-48B2-87FA-20145ACA7FD4}" presName="linear" presStyleCnt="0">
        <dgm:presLayoutVars>
          <dgm:animLvl val="lvl"/>
          <dgm:resizeHandles val="exact"/>
        </dgm:presLayoutVars>
      </dgm:prSet>
      <dgm:spPr/>
    </dgm:pt>
    <dgm:pt modelId="{BA6007D0-5618-4405-80E1-F33558B27BA6}" type="pres">
      <dgm:prSet presAssocID="{C1421FE2-32A8-46EB-B6FE-A41C17F22A8B}" presName="parentText" presStyleLbl="node1" presStyleIdx="0" presStyleCnt="4">
        <dgm:presLayoutVars>
          <dgm:chMax val="0"/>
          <dgm:bulletEnabled val="1"/>
        </dgm:presLayoutVars>
      </dgm:prSet>
      <dgm:spPr/>
    </dgm:pt>
    <dgm:pt modelId="{E15ACA99-359B-4C18-9FB3-6F920D9AAE85}" type="pres">
      <dgm:prSet presAssocID="{EAEA1289-897E-49B5-BDCF-31946267EE35}" presName="spacer" presStyleCnt="0"/>
      <dgm:spPr/>
    </dgm:pt>
    <dgm:pt modelId="{387268AC-A6A7-4AC7-BE63-D08A5B55306C}" type="pres">
      <dgm:prSet presAssocID="{081B4234-AE5D-4662-85AB-ED0A065B78E1}" presName="parentText" presStyleLbl="node1" presStyleIdx="1" presStyleCnt="4">
        <dgm:presLayoutVars>
          <dgm:chMax val="0"/>
          <dgm:bulletEnabled val="1"/>
        </dgm:presLayoutVars>
      </dgm:prSet>
      <dgm:spPr/>
    </dgm:pt>
    <dgm:pt modelId="{1A185CE8-1612-4549-96E8-91D4CF7573B9}" type="pres">
      <dgm:prSet presAssocID="{A88AF492-1910-4FC4-87A0-468F3EEC331F}" presName="spacer" presStyleCnt="0"/>
      <dgm:spPr/>
    </dgm:pt>
    <dgm:pt modelId="{840591E0-7A5D-4A4E-9A98-C34F49B85AC2}" type="pres">
      <dgm:prSet presAssocID="{6FF43059-6F3B-4DA1-B614-FA4BD8CFE890}" presName="parentText" presStyleLbl="node1" presStyleIdx="2" presStyleCnt="4">
        <dgm:presLayoutVars>
          <dgm:chMax val="0"/>
          <dgm:bulletEnabled val="1"/>
        </dgm:presLayoutVars>
      </dgm:prSet>
      <dgm:spPr/>
    </dgm:pt>
    <dgm:pt modelId="{B077A8A9-A89F-4CAA-8FA7-131CE5C91C12}" type="pres">
      <dgm:prSet presAssocID="{CB3C6A36-2B62-48AF-921D-D6FC5FACD94D}" presName="spacer" presStyleCnt="0"/>
      <dgm:spPr/>
    </dgm:pt>
    <dgm:pt modelId="{59804F6C-B6BF-4C24-B18E-3A775950F779}" type="pres">
      <dgm:prSet presAssocID="{3BCD6447-CADC-4C56-8B9A-A96D0F68B18B}" presName="parentText" presStyleLbl="node1" presStyleIdx="3" presStyleCnt="4">
        <dgm:presLayoutVars>
          <dgm:chMax val="0"/>
          <dgm:bulletEnabled val="1"/>
        </dgm:presLayoutVars>
      </dgm:prSet>
      <dgm:spPr/>
    </dgm:pt>
  </dgm:ptLst>
  <dgm:cxnLst>
    <dgm:cxn modelId="{08B2B610-CA58-470B-BE26-DD37BF77BB8F}" type="presOf" srcId="{081B4234-AE5D-4662-85AB-ED0A065B78E1}" destId="{387268AC-A6A7-4AC7-BE63-D08A5B55306C}" srcOrd="0" destOrd="0" presId="urn:microsoft.com/office/officeart/2005/8/layout/vList2"/>
    <dgm:cxn modelId="{D2AFA06B-4AFC-4E5B-B028-28EB2396263D}" type="presOf" srcId="{3BCD6447-CADC-4C56-8B9A-A96D0F68B18B}" destId="{59804F6C-B6BF-4C24-B18E-3A775950F779}" srcOrd="0" destOrd="0" presId="urn:microsoft.com/office/officeart/2005/8/layout/vList2"/>
    <dgm:cxn modelId="{4D532053-6897-461D-8907-E5707BDBA001}" type="presOf" srcId="{6FF43059-6F3B-4DA1-B614-FA4BD8CFE890}" destId="{840591E0-7A5D-4A4E-9A98-C34F49B85AC2}" srcOrd="0" destOrd="0" presId="urn:microsoft.com/office/officeart/2005/8/layout/vList2"/>
    <dgm:cxn modelId="{C3A8057C-59D4-48DF-BB3C-C24A93B107BD}" srcId="{37CF09F5-FB88-48B2-87FA-20145ACA7FD4}" destId="{081B4234-AE5D-4662-85AB-ED0A065B78E1}" srcOrd="1" destOrd="0" parTransId="{50246AB2-F587-4172-ADBD-7C7C234352DD}" sibTransId="{A88AF492-1910-4FC4-87A0-468F3EEC331F}"/>
    <dgm:cxn modelId="{F8186B8A-D9E7-408C-A63C-E592BAE38400}" srcId="{37CF09F5-FB88-48B2-87FA-20145ACA7FD4}" destId="{6FF43059-6F3B-4DA1-B614-FA4BD8CFE890}" srcOrd="2" destOrd="0" parTransId="{8564AB82-7688-4DBB-81EA-777AFC9FF555}" sibTransId="{CB3C6A36-2B62-48AF-921D-D6FC5FACD94D}"/>
    <dgm:cxn modelId="{4624BB8C-A095-44C9-8795-1B691D8C1DB6}" srcId="{37CF09F5-FB88-48B2-87FA-20145ACA7FD4}" destId="{3BCD6447-CADC-4C56-8B9A-A96D0F68B18B}" srcOrd="3" destOrd="0" parTransId="{0C26D167-2A5B-44A6-83E1-506CA4F4BBC7}" sibTransId="{608EF2E2-FA62-4D5A-B65C-CBFC9F1E058D}"/>
    <dgm:cxn modelId="{1FB0D48E-0E34-4DFF-9F00-F77B7C1A83BA}" type="presOf" srcId="{37CF09F5-FB88-48B2-87FA-20145ACA7FD4}" destId="{412733E9-5838-4369-A9F6-5AC7A71794F5}" srcOrd="0" destOrd="0" presId="urn:microsoft.com/office/officeart/2005/8/layout/vList2"/>
    <dgm:cxn modelId="{068AA4D3-3B7A-42BD-8840-B21A7A6BE80A}" type="presOf" srcId="{C1421FE2-32A8-46EB-B6FE-A41C17F22A8B}" destId="{BA6007D0-5618-4405-80E1-F33558B27BA6}" srcOrd="0" destOrd="0" presId="urn:microsoft.com/office/officeart/2005/8/layout/vList2"/>
    <dgm:cxn modelId="{4DD258F9-2A62-4B37-B773-43BB0A94A693}" srcId="{37CF09F5-FB88-48B2-87FA-20145ACA7FD4}" destId="{C1421FE2-32A8-46EB-B6FE-A41C17F22A8B}" srcOrd="0" destOrd="0" parTransId="{913C4CBB-0632-420D-9852-19C1815EC008}" sibTransId="{EAEA1289-897E-49B5-BDCF-31946267EE35}"/>
    <dgm:cxn modelId="{5C39DA56-0B66-4F99-9AA5-284670A29D57}" type="presParOf" srcId="{412733E9-5838-4369-A9F6-5AC7A71794F5}" destId="{BA6007D0-5618-4405-80E1-F33558B27BA6}" srcOrd="0" destOrd="0" presId="urn:microsoft.com/office/officeart/2005/8/layout/vList2"/>
    <dgm:cxn modelId="{9F58A44F-E5E6-4896-819B-653E1CD1F06F}" type="presParOf" srcId="{412733E9-5838-4369-A9F6-5AC7A71794F5}" destId="{E15ACA99-359B-4C18-9FB3-6F920D9AAE85}" srcOrd="1" destOrd="0" presId="urn:microsoft.com/office/officeart/2005/8/layout/vList2"/>
    <dgm:cxn modelId="{09B684EC-CC63-4CB6-B5B6-D7E71D6D67F0}" type="presParOf" srcId="{412733E9-5838-4369-A9F6-5AC7A71794F5}" destId="{387268AC-A6A7-4AC7-BE63-D08A5B55306C}" srcOrd="2" destOrd="0" presId="urn:microsoft.com/office/officeart/2005/8/layout/vList2"/>
    <dgm:cxn modelId="{60C1D6AB-C726-4ECF-973F-E43D0430F38B}" type="presParOf" srcId="{412733E9-5838-4369-A9F6-5AC7A71794F5}" destId="{1A185CE8-1612-4549-96E8-91D4CF7573B9}" srcOrd="3" destOrd="0" presId="urn:microsoft.com/office/officeart/2005/8/layout/vList2"/>
    <dgm:cxn modelId="{613763C5-FF35-49A1-A130-FBBD9F389D5F}" type="presParOf" srcId="{412733E9-5838-4369-A9F6-5AC7A71794F5}" destId="{840591E0-7A5D-4A4E-9A98-C34F49B85AC2}" srcOrd="4" destOrd="0" presId="urn:microsoft.com/office/officeart/2005/8/layout/vList2"/>
    <dgm:cxn modelId="{01324DEB-BD7F-4408-8A78-89BD9E26384E}" type="presParOf" srcId="{412733E9-5838-4369-A9F6-5AC7A71794F5}" destId="{B077A8A9-A89F-4CAA-8FA7-131CE5C91C12}" srcOrd="5" destOrd="0" presId="urn:microsoft.com/office/officeart/2005/8/layout/vList2"/>
    <dgm:cxn modelId="{DD720389-6187-4EB8-8B30-8B02035B4AD8}" type="presParOf" srcId="{412733E9-5838-4369-A9F6-5AC7A71794F5}" destId="{59804F6C-B6BF-4C24-B18E-3A775950F77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AB315-9A8C-40C7-9E90-67B1B9C45DD3}">
      <dsp:nvSpPr>
        <dsp:cNvPr id="0" name=""/>
        <dsp:cNvSpPr/>
      </dsp:nvSpPr>
      <dsp:spPr>
        <a:xfrm>
          <a:off x="3856747" y="0"/>
          <a:ext cx="3188471" cy="3188956"/>
        </a:xfrm>
        <a:prstGeom prst="circularArrow">
          <a:avLst>
            <a:gd name="adj1" fmla="val 10980"/>
            <a:gd name="adj2" fmla="val 1142322"/>
            <a:gd name="adj3" fmla="val 4500000"/>
            <a:gd name="adj4" fmla="val 10800000"/>
            <a:gd name="adj5" fmla="val 125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5164DCF-EA72-4D6D-82B4-5B630B408BB1}">
      <dsp:nvSpPr>
        <dsp:cNvPr id="0" name=""/>
        <dsp:cNvSpPr/>
      </dsp:nvSpPr>
      <dsp:spPr>
        <a:xfrm>
          <a:off x="7045818" y="950592"/>
          <a:ext cx="1913082" cy="1275847"/>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To learn what we can do better through trending and analysis of information reported.</a:t>
          </a:r>
        </a:p>
      </dsp:txBody>
      <dsp:txXfrm>
        <a:off x="7045818" y="950592"/>
        <a:ext cx="1913082" cy="1275847"/>
      </dsp:txXfrm>
    </dsp:sp>
    <dsp:sp modelId="{8A00F204-3FDB-4EDF-B07F-0B0A185E61EA}">
      <dsp:nvSpPr>
        <dsp:cNvPr id="0" name=""/>
        <dsp:cNvSpPr/>
      </dsp:nvSpPr>
      <dsp:spPr>
        <a:xfrm>
          <a:off x="4561504" y="1151310"/>
          <a:ext cx="1771772" cy="885674"/>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t>Learn</a:t>
          </a:r>
        </a:p>
      </dsp:txBody>
      <dsp:txXfrm>
        <a:off x="4561504" y="1151310"/>
        <a:ext cx="1771772" cy="885674"/>
      </dsp:txXfrm>
    </dsp:sp>
    <dsp:sp modelId="{CE8B11AB-FC11-478B-86D4-235AF9F4BB1E}">
      <dsp:nvSpPr>
        <dsp:cNvPr id="0" name=""/>
        <dsp:cNvSpPr/>
      </dsp:nvSpPr>
      <dsp:spPr>
        <a:xfrm>
          <a:off x="2971160" y="1832292"/>
          <a:ext cx="3188471" cy="3188956"/>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B8DDF2A-8884-4105-B9D9-615FDC0BD673}">
      <dsp:nvSpPr>
        <dsp:cNvPr id="0" name=""/>
        <dsp:cNvSpPr/>
      </dsp:nvSpPr>
      <dsp:spPr>
        <a:xfrm>
          <a:off x="5976550" y="2864918"/>
          <a:ext cx="2736435" cy="1275847"/>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We can’t fix what we don’t know.</a:t>
          </a:r>
        </a:p>
        <a:p>
          <a:pPr marL="171450" lvl="1" indent="-171450" algn="l" defTabSz="800100">
            <a:lnSpc>
              <a:spcPct val="90000"/>
            </a:lnSpc>
            <a:spcBef>
              <a:spcPct val="0"/>
            </a:spcBef>
            <a:spcAft>
              <a:spcPct val="15000"/>
            </a:spcAft>
            <a:buChar char="•"/>
          </a:pPr>
          <a:r>
            <a:rPr lang="en-US" sz="1800" kern="1200" dirty="0"/>
            <a:t>What we don’t know </a:t>
          </a:r>
          <a:r>
            <a:rPr lang="en-US" sz="1800" b="1" kern="1200" dirty="0"/>
            <a:t>CAN</a:t>
          </a:r>
          <a:r>
            <a:rPr lang="en-US" sz="1800" kern="1200" dirty="0"/>
            <a:t> hurt us.</a:t>
          </a:r>
        </a:p>
      </dsp:txBody>
      <dsp:txXfrm>
        <a:off x="5976550" y="2864918"/>
        <a:ext cx="2736435" cy="1275847"/>
      </dsp:txXfrm>
    </dsp:sp>
    <dsp:sp modelId="{7BB23494-7BDF-47B4-8061-1FB42FF75FF3}">
      <dsp:nvSpPr>
        <dsp:cNvPr id="0" name=""/>
        <dsp:cNvSpPr/>
      </dsp:nvSpPr>
      <dsp:spPr>
        <a:xfrm>
          <a:off x="3679510" y="2994201"/>
          <a:ext cx="1771772" cy="885674"/>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t>Improve</a:t>
          </a:r>
        </a:p>
      </dsp:txBody>
      <dsp:txXfrm>
        <a:off x="3679510" y="2994201"/>
        <a:ext cx="1771772" cy="885674"/>
      </dsp:txXfrm>
    </dsp:sp>
    <dsp:sp modelId="{0AAC349A-EA04-42AC-A2EA-119C66B03EF2}">
      <dsp:nvSpPr>
        <dsp:cNvPr id="0" name=""/>
        <dsp:cNvSpPr/>
      </dsp:nvSpPr>
      <dsp:spPr>
        <a:xfrm>
          <a:off x="4083683" y="3883849"/>
          <a:ext cx="2739391" cy="2740489"/>
        </a:xfrm>
        <a:prstGeom prst="blockArc">
          <a:avLst>
            <a:gd name="adj1" fmla="val 13500000"/>
            <a:gd name="adj2" fmla="val 10800000"/>
            <a:gd name="adj3" fmla="val 1274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771AF60-3098-4ED4-8DA1-245C37431E3C}">
      <dsp:nvSpPr>
        <dsp:cNvPr id="0" name=""/>
        <dsp:cNvSpPr/>
      </dsp:nvSpPr>
      <dsp:spPr>
        <a:xfrm>
          <a:off x="7045818" y="4635712"/>
          <a:ext cx="1913082" cy="1275847"/>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a:t>To protect yourself and the organization </a:t>
          </a:r>
          <a:r>
            <a:rPr lang="en-US" sz="1800" kern="1200" dirty="0"/>
            <a:t>from loss.</a:t>
          </a:r>
        </a:p>
      </dsp:txBody>
      <dsp:txXfrm>
        <a:off x="7045818" y="4635712"/>
        <a:ext cx="1913082" cy="1275847"/>
      </dsp:txXfrm>
    </dsp:sp>
    <dsp:sp modelId="{6E3AE253-5772-4C15-AF33-C2370BD4388B}">
      <dsp:nvSpPr>
        <dsp:cNvPr id="0" name=""/>
        <dsp:cNvSpPr/>
      </dsp:nvSpPr>
      <dsp:spPr>
        <a:xfrm>
          <a:off x="4565696" y="4839742"/>
          <a:ext cx="1771772" cy="885674"/>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t>Prevent</a:t>
          </a:r>
        </a:p>
      </dsp:txBody>
      <dsp:txXfrm>
        <a:off x="4565696" y="4839742"/>
        <a:ext cx="1771772" cy="8856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22074-9F03-4F11-B982-97066A942994}">
      <dsp:nvSpPr>
        <dsp:cNvPr id="0" name=""/>
        <dsp:cNvSpPr/>
      </dsp:nvSpPr>
      <dsp:spPr>
        <a:xfrm>
          <a:off x="595900" y="1340849"/>
          <a:ext cx="878298" cy="8782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A746CA5-D910-4966-B585-28DD5E56F790}">
      <dsp:nvSpPr>
        <dsp:cNvPr id="0" name=""/>
        <dsp:cNvSpPr/>
      </dsp:nvSpPr>
      <dsp:spPr>
        <a:xfrm>
          <a:off x="59162" y="2555077"/>
          <a:ext cx="1951774" cy="1025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MCH uses an on-line tool that we call ORTS—the Occurrence Reporting and Trending System</a:t>
          </a:r>
        </a:p>
      </dsp:txBody>
      <dsp:txXfrm>
        <a:off x="59162" y="2555077"/>
        <a:ext cx="1951774" cy="1025288"/>
      </dsp:txXfrm>
    </dsp:sp>
    <dsp:sp modelId="{807BF769-2FA9-45D2-978E-C9D4A972BC5B}">
      <dsp:nvSpPr>
        <dsp:cNvPr id="0" name=""/>
        <dsp:cNvSpPr/>
      </dsp:nvSpPr>
      <dsp:spPr>
        <a:xfrm>
          <a:off x="2889235" y="1340849"/>
          <a:ext cx="878298" cy="8782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C75DB0B-6350-45BF-B99C-927F841BBCD6}">
      <dsp:nvSpPr>
        <dsp:cNvPr id="0" name=""/>
        <dsp:cNvSpPr/>
      </dsp:nvSpPr>
      <dsp:spPr>
        <a:xfrm>
          <a:off x="2352497" y="2555077"/>
          <a:ext cx="1951774" cy="1025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This is an on-line reporting tool for selecting the type of event, and guides you through the event identification process</a:t>
          </a:r>
        </a:p>
      </dsp:txBody>
      <dsp:txXfrm>
        <a:off x="2352497" y="2555077"/>
        <a:ext cx="1951774" cy="1025288"/>
      </dsp:txXfrm>
    </dsp:sp>
    <dsp:sp modelId="{281ACCB0-AEB5-4638-B2DC-45729693A021}">
      <dsp:nvSpPr>
        <dsp:cNvPr id="0" name=""/>
        <dsp:cNvSpPr/>
      </dsp:nvSpPr>
      <dsp:spPr>
        <a:xfrm>
          <a:off x="5182569" y="1340849"/>
          <a:ext cx="878298" cy="8782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7CD2033-FA3B-4A12-A915-806F8AA44DD2}">
      <dsp:nvSpPr>
        <dsp:cNvPr id="0" name=""/>
        <dsp:cNvSpPr/>
      </dsp:nvSpPr>
      <dsp:spPr>
        <a:xfrm>
          <a:off x="4645831" y="2555077"/>
          <a:ext cx="1951774" cy="1025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On the MCH home screen, click on ORTS-MORTS and you will be taken to a screen with multiple icons, click on the icon which is the most appropriate, and enter the information about your report.</a:t>
          </a:r>
        </a:p>
      </dsp:txBody>
      <dsp:txXfrm>
        <a:off x="4645831" y="2555077"/>
        <a:ext cx="1951774" cy="10252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6A6D8-72F7-421E-A02E-6E4F966F739D}">
      <dsp:nvSpPr>
        <dsp:cNvPr id="0" name=""/>
        <dsp:cNvSpPr/>
      </dsp:nvSpPr>
      <dsp:spPr>
        <a:xfrm>
          <a:off x="0" y="50857"/>
          <a:ext cx="6656769" cy="7605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Act quickly – </a:t>
          </a:r>
          <a:r>
            <a:rPr lang="en-US" sz="2000" kern="1200"/>
            <a:t>critical information can be forgotten.</a:t>
          </a:r>
        </a:p>
      </dsp:txBody>
      <dsp:txXfrm>
        <a:off x="37125" y="87982"/>
        <a:ext cx="6582519" cy="686250"/>
      </dsp:txXfrm>
    </dsp:sp>
    <dsp:sp modelId="{C55258C8-872D-4D35-8ED5-EB1748C8348D}">
      <dsp:nvSpPr>
        <dsp:cNvPr id="0" name=""/>
        <dsp:cNvSpPr/>
      </dsp:nvSpPr>
      <dsp:spPr>
        <a:xfrm>
          <a:off x="0" y="868957"/>
          <a:ext cx="6656769" cy="760500"/>
        </a:xfrm>
        <a:prstGeom prst="roundRect">
          <a:avLst/>
        </a:prstGeom>
        <a:gradFill rotWithShape="0">
          <a:gsLst>
            <a:gs pos="0">
              <a:schemeClr val="accent2">
                <a:hueOff val="239517"/>
                <a:satOff val="-1369"/>
                <a:lumOff val="1324"/>
                <a:alphaOff val="0"/>
                <a:tint val="96000"/>
                <a:lumMod val="100000"/>
              </a:schemeClr>
            </a:gs>
            <a:gs pos="78000">
              <a:schemeClr val="accent2">
                <a:hueOff val="239517"/>
                <a:satOff val="-1369"/>
                <a:lumOff val="132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Avoid hearsay </a:t>
          </a:r>
          <a:r>
            <a:rPr lang="en-US" sz="2000" kern="1200"/>
            <a:t>and assumptions – Document only what </a:t>
          </a:r>
          <a:r>
            <a:rPr lang="en-US" sz="2000" b="1" kern="1200"/>
            <a:t>YOU</a:t>
          </a:r>
          <a:r>
            <a:rPr lang="en-US" sz="2000" kern="1200"/>
            <a:t> see and/or heard personally. No “I thinks.”</a:t>
          </a:r>
        </a:p>
      </dsp:txBody>
      <dsp:txXfrm>
        <a:off x="37125" y="906082"/>
        <a:ext cx="6582519" cy="686250"/>
      </dsp:txXfrm>
    </dsp:sp>
    <dsp:sp modelId="{976400DC-E245-4B53-BE40-1CA4B11D689C}">
      <dsp:nvSpPr>
        <dsp:cNvPr id="0" name=""/>
        <dsp:cNvSpPr/>
      </dsp:nvSpPr>
      <dsp:spPr>
        <a:xfrm>
          <a:off x="0" y="1687057"/>
          <a:ext cx="6656769" cy="760500"/>
        </a:xfrm>
        <a:prstGeom prst="roundRect">
          <a:avLst/>
        </a:prstGeom>
        <a:gradFill rotWithShape="0">
          <a:gsLst>
            <a:gs pos="0">
              <a:schemeClr val="accent2">
                <a:hueOff val="479033"/>
                <a:satOff val="-2738"/>
                <a:lumOff val="2647"/>
                <a:alphaOff val="0"/>
                <a:tint val="96000"/>
                <a:lumMod val="100000"/>
              </a:schemeClr>
            </a:gs>
            <a:gs pos="78000">
              <a:schemeClr val="accent2">
                <a:hueOff val="479033"/>
                <a:satOff val="-2738"/>
                <a:lumOff val="264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Do not</a:t>
          </a:r>
          <a:r>
            <a:rPr lang="en-US" sz="2000" kern="1200"/>
            <a:t> document that an ORTS report was submitted.</a:t>
          </a:r>
        </a:p>
      </dsp:txBody>
      <dsp:txXfrm>
        <a:off x="37125" y="1724182"/>
        <a:ext cx="6582519" cy="686250"/>
      </dsp:txXfrm>
    </dsp:sp>
    <dsp:sp modelId="{479B66F6-5B54-4D26-83F6-20C6E21132FA}">
      <dsp:nvSpPr>
        <dsp:cNvPr id="0" name=""/>
        <dsp:cNvSpPr/>
      </dsp:nvSpPr>
      <dsp:spPr>
        <a:xfrm>
          <a:off x="0" y="2505157"/>
          <a:ext cx="6656769" cy="760500"/>
        </a:xfrm>
        <a:prstGeom prst="roundRect">
          <a:avLst/>
        </a:prstGeom>
        <a:gradFill rotWithShape="0">
          <a:gsLst>
            <a:gs pos="0">
              <a:schemeClr val="accent2">
                <a:hueOff val="718550"/>
                <a:satOff val="-4106"/>
                <a:lumOff val="3971"/>
                <a:alphaOff val="0"/>
                <a:tint val="96000"/>
                <a:lumMod val="100000"/>
              </a:schemeClr>
            </a:gs>
            <a:gs pos="78000">
              <a:schemeClr val="accent2">
                <a:hueOff val="718550"/>
                <a:satOff val="-4106"/>
                <a:lumOff val="39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Do not</a:t>
          </a:r>
          <a:r>
            <a:rPr lang="en-US" sz="2000" kern="1200"/>
            <a:t> make a copy of an ORTS report.</a:t>
          </a:r>
        </a:p>
      </dsp:txBody>
      <dsp:txXfrm>
        <a:off x="37125" y="2542282"/>
        <a:ext cx="6582519" cy="686250"/>
      </dsp:txXfrm>
    </dsp:sp>
    <dsp:sp modelId="{AE306860-482D-4BC3-A496-E4ADAC59DDCC}">
      <dsp:nvSpPr>
        <dsp:cNvPr id="0" name=""/>
        <dsp:cNvSpPr/>
      </dsp:nvSpPr>
      <dsp:spPr>
        <a:xfrm>
          <a:off x="0" y="3323257"/>
          <a:ext cx="6656769" cy="760500"/>
        </a:xfrm>
        <a:prstGeom prst="roundRect">
          <a:avLst/>
        </a:prstGeom>
        <a:gradFill rotWithShape="0">
          <a:gsLst>
            <a:gs pos="0">
              <a:schemeClr val="accent2">
                <a:hueOff val="958067"/>
                <a:satOff val="-5475"/>
                <a:lumOff val="5295"/>
                <a:alphaOff val="0"/>
                <a:tint val="96000"/>
                <a:lumMod val="100000"/>
              </a:schemeClr>
            </a:gs>
            <a:gs pos="78000">
              <a:schemeClr val="accent2">
                <a:hueOff val="958067"/>
                <a:satOff val="-5475"/>
                <a:lumOff val="529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An ORTS report:</a:t>
          </a:r>
        </a:p>
      </dsp:txBody>
      <dsp:txXfrm>
        <a:off x="37125" y="3360382"/>
        <a:ext cx="6582519" cy="686250"/>
      </dsp:txXfrm>
    </dsp:sp>
    <dsp:sp modelId="{B703D15E-981E-4228-B625-733BB68F2D4B}">
      <dsp:nvSpPr>
        <dsp:cNvPr id="0" name=""/>
        <dsp:cNvSpPr/>
      </dsp:nvSpPr>
      <dsp:spPr>
        <a:xfrm>
          <a:off x="0" y="4083757"/>
          <a:ext cx="6656769"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35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i="1" kern="1200"/>
            <a:t>Does NOT become part of the patient's medical record</a:t>
          </a:r>
          <a:endParaRPr lang="en-US" sz="1600" kern="1200"/>
        </a:p>
        <a:p>
          <a:pPr marL="171450" lvl="1" indent="-171450" algn="l" defTabSz="711200">
            <a:lnSpc>
              <a:spcPct val="90000"/>
            </a:lnSpc>
            <a:spcBef>
              <a:spcPct val="0"/>
            </a:spcBef>
            <a:spcAft>
              <a:spcPct val="20000"/>
            </a:spcAft>
            <a:buChar char="•"/>
          </a:pPr>
          <a:r>
            <a:rPr lang="en-US" sz="1600" i="1" kern="1200"/>
            <a:t>Does NOT include excuses for behavior or actions</a:t>
          </a:r>
          <a:endParaRPr lang="en-US" sz="1600" kern="1200"/>
        </a:p>
        <a:p>
          <a:pPr marL="171450" lvl="1" indent="-171450" algn="l" defTabSz="711200">
            <a:lnSpc>
              <a:spcPct val="90000"/>
            </a:lnSpc>
            <a:spcBef>
              <a:spcPct val="0"/>
            </a:spcBef>
            <a:spcAft>
              <a:spcPct val="20000"/>
            </a:spcAft>
            <a:buChar char="•"/>
          </a:pPr>
          <a:r>
            <a:rPr lang="en-US" sz="1600" i="1" kern="1200"/>
            <a:t>Does NOT point fingers at other people or departments</a:t>
          </a:r>
          <a:endParaRPr lang="en-US" sz="1600" kern="1200"/>
        </a:p>
      </dsp:txBody>
      <dsp:txXfrm>
        <a:off x="0" y="4083757"/>
        <a:ext cx="6656769" cy="7865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AB315-9A8C-40C7-9E90-67B1B9C45DD3}">
      <dsp:nvSpPr>
        <dsp:cNvPr id="0" name=""/>
        <dsp:cNvSpPr/>
      </dsp:nvSpPr>
      <dsp:spPr>
        <a:xfrm>
          <a:off x="2812060" y="0"/>
          <a:ext cx="2737028" cy="2737444"/>
        </a:xfrm>
        <a:prstGeom prst="circularArrow">
          <a:avLst>
            <a:gd name="adj1" fmla="val 10980"/>
            <a:gd name="adj2" fmla="val 1142322"/>
            <a:gd name="adj3" fmla="val 4500000"/>
            <a:gd name="adj4" fmla="val 10800000"/>
            <a:gd name="adj5" fmla="val 125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A00F204-3FDB-4EDF-B07F-0B0A185E61EA}">
      <dsp:nvSpPr>
        <dsp:cNvPr id="0" name=""/>
        <dsp:cNvSpPr/>
      </dsp:nvSpPr>
      <dsp:spPr>
        <a:xfrm>
          <a:off x="3417034" y="988300"/>
          <a:ext cx="1520914" cy="760275"/>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Learn</a:t>
          </a:r>
        </a:p>
      </dsp:txBody>
      <dsp:txXfrm>
        <a:off x="3417034" y="988300"/>
        <a:ext cx="1520914" cy="760275"/>
      </dsp:txXfrm>
    </dsp:sp>
    <dsp:sp modelId="{CE8B11AB-FC11-478B-86D4-235AF9F4BB1E}">
      <dsp:nvSpPr>
        <dsp:cNvPr id="0" name=""/>
        <dsp:cNvSpPr/>
      </dsp:nvSpPr>
      <dsp:spPr>
        <a:xfrm>
          <a:off x="2051860" y="1572865"/>
          <a:ext cx="2737028" cy="2737444"/>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BB23494-7BDF-47B4-8061-1FB42FF75FF3}">
      <dsp:nvSpPr>
        <dsp:cNvPr id="0" name=""/>
        <dsp:cNvSpPr/>
      </dsp:nvSpPr>
      <dsp:spPr>
        <a:xfrm>
          <a:off x="2659917" y="2570264"/>
          <a:ext cx="1520914" cy="760275"/>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Improve</a:t>
          </a:r>
        </a:p>
      </dsp:txBody>
      <dsp:txXfrm>
        <a:off x="2659917" y="2570264"/>
        <a:ext cx="1520914" cy="760275"/>
      </dsp:txXfrm>
    </dsp:sp>
    <dsp:sp modelId="{0AAC349A-EA04-42AC-A2EA-119C66B03EF2}">
      <dsp:nvSpPr>
        <dsp:cNvPr id="0" name=""/>
        <dsp:cNvSpPr/>
      </dsp:nvSpPr>
      <dsp:spPr>
        <a:xfrm>
          <a:off x="3006865" y="3333950"/>
          <a:ext cx="2351531" cy="2352474"/>
        </a:xfrm>
        <a:prstGeom prst="blockArc">
          <a:avLst>
            <a:gd name="adj1" fmla="val 13500000"/>
            <a:gd name="adj2" fmla="val 10800000"/>
            <a:gd name="adj3" fmla="val 1274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E3AE253-5772-4C15-AF33-C2370BD4388B}">
      <dsp:nvSpPr>
        <dsp:cNvPr id="0" name=""/>
        <dsp:cNvSpPr/>
      </dsp:nvSpPr>
      <dsp:spPr>
        <a:xfrm>
          <a:off x="3420631" y="4154502"/>
          <a:ext cx="1520914" cy="760275"/>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Prevent</a:t>
          </a:r>
        </a:p>
      </dsp:txBody>
      <dsp:txXfrm>
        <a:off x="3420631" y="4154502"/>
        <a:ext cx="1520914" cy="7602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007D0-5618-4405-80E1-F33558B27BA6}">
      <dsp:nvSpPr>
        <dsp:cNvPr id="0" name=""/>
        <dsp:cNvSpPr/>
      </dsp:nvSpPr>
      <dsp:spPr>
        <a:xfrm>
          <a:off x="0" y="347261"/>
          <a:ext cx="6656769" cy="1015633"/>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u="sng" kern="1200" dirty="0"/>
            <a:t>THREE EXCEPTIONS</a:t>
          </a:r>
          <a:endParaRPr lang="en-US" sz="3200" kern="1200" dirty="0"/>
        </a:p>
      </dsp:txBody>
      <dsp:txXfrm>
        <a:off x="49579" y="396840"/>
        <a:ext cx="6557611" cy="916475"/>
      </dsp:txXfrm>
    </dsp:sp>
    <dsp:sp modelId="{387268AC-A6A7-4AC7-BE63-D08A5B55306C}">
      <dsp:nvSpPr>
        <dsp:cNvPr id="0" name=""/>
        <dsp:cNvSpPr/>
      </dsp:nvSpPr>
      <dsp:spPr>
        <a:xfrm>
          <a:off x="0" y="1417614"/>
          <a:ext cx="6656769" cy="1015633"/>
        </a:xfrm>
        <a:prstGeom prst="roundRect">
          <a:avLst/>
        </a:prstGeom>
        <a:gradFill rotWithShape="0">
          <a:gsLst>
            <a:gs pos="0">
              <a:schemeClr val="accent2">
                <a:hueOff val="319356"/>
                <a:satOff val="-1825"/>
                <a:lumOff val="1765"/>
                <a:alphaOff val="0"/>
                <a:tint val="96000"/>
                <a:lumMod val="100000"/>
              </a:schemeClr>
            </a:gs>
            <a:gs pos="78000">
              <a:schemeClr val="accent2">
                <a:hueOff val="319356"/>
                <a:satOff val="-1825"/>
                <a:lumOff val="176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An event involving a workforce member who </a:t>
          </a:r>
          <a:r>
            <a:rPr lang="en-US" sz="1900" b="1" i="1" kern="1200"/>
            <a:t>knowingly or intentionally </a:t>
          </a:r>
          <a:r>
            <a:rPr lang="en-US" sz="1900" kern="1200"/>
            <a:t>acts with intent to harm or deceive.</a:t>
          </a:r>
        </a:p>
      </dsp:txBody>
      <dsp:txXfrm>
        <a:off x="49579" y="1467193"/>
        <a:ext cx="6557611" cy="916475"/>
      </dsp:txXfrm>
    </dsp:sp>
    <dsp:sp modelId="{840591E0-7A5D-4A4E-9A98-C34F49B85AC2}">
      <dsp:nvSpPr>
        <dsp:cNvPr id="0" name=""/>
        <dsp:cNvSpPr/>
      </dsp:nvSpPr>
      <dsp:spPr>
        <a:xfrm>
          <a:off x="0" y="2487967"/>
          <a:ext cx="6656769" cy="1015633"/>
        </a:xfrm>
        <a:prstGeom prst="roundRect">
          <a:avLst/>
        </a:prstGeom>
        <a:gradFill rotWithShape="0">
          <a:gsLst>
            <a:gs pos="0">
              <a:schemeClr val="accent2">
                <a:hueOff val="638711"/>
                <a:satOff val="-3650"/>
                <a:lumOff val="3530"/>
                <a:alphaOff val="0"/>
                <a:tint val="96000"/>
                <a:lumMod val="100000"/>
              </a:schemeClr>
            </a:gs>
            <a:gs pos="78000">
              <a:schemeClr val="accent2">
                <a:hueOff val="638711"/>
                <a:satOff val="-3650"/>
                <a:lumOff val="353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An event involving a workforce member who is </a:t>
          </a:r>
          <a:r>
            <a:rPr lang="en-US" sz="1900" b="1" i="1" kern="1200"/>
            <a:t>chemically impaired </a:t>
          </a:r>
          <a:r>
            <a:rPr lang="en-US" sz="1900" kern="1200"/>
            <a:t>and/or engaged in criminal activity.</a:t>
          </a:r>
        </a:p>
      </dsp:txBody>
      <dsp:txXfrm>
        <a:off x="49579" y="2537546"/>
        <a:ext cx="6557611" cy="916475"/>
      </dsp:txXfrm>
    </dsp:sp>
    <dsp:sp modelId="{59804F6C-B6BF-4C24-B18E-3A775950F779}">
      <dsp:nvSpPr>
        <dsp:cNvPr id="0" name=""/>
        <dsp:cNvSpPr/>
      </dsp:nvSpPr>
      <dsp:spPr>
        <a:xfrm>
          <a:off x="0" y="3558320"/>
          <a:ext cx="6656769" cy="1015633"/>
        </a:xfrm>
        <a:prstGeom prst="roundRect">
          <a:avLst/>
        </a:prstGeom>
        <a:gradFill rotWithShape="0">
          <a:gsLst>
            <a:gs pos="0">
              <a:schemeClr val="accent2">
                <a:hueOff val="958067"/>
                <a:satOff val="-5475"/>
                <a:lumOff val="5295"/>
                <a:alphaOff val="0"/>
                <a:tint val="96000"/>
                <a:lumMod val="100000"/>
              </a:schemeClr>
            </a:gs>
            <a:gs pos="78000">
              <a:schemeClr val="accent2">
                <a:hueOff val="958067"/>
                <a:satOff val="-5475"/>
                <a:lumOff val="529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An event involving a workforce member who </a:t>
          </a:r>
          <a:r>
            <a:rPr lang="en-US" sz="1900" b="1" i="1" kern="1200"/>
            <a:t>fails to respond to educational efforts and/or fails to participate in the education or other preventive plan</a:t>
          </a:r>
          <a:r>
            <a:rPr lang="en-US" sz="1900" kern="1200"/>
            <a:t>.</a:t>
          </a:r>
        </a:p>
      </dsp:txBody>
      <dsp:txXfrm>
        <a:off x="49579" y="3607899"/>
        <a:ext cx="6557611" cy="916475"/>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9BC13DE-D7DE-4668-95B3-93BFE7DBB03C}" type="datetimeFigureOut">
              <a:rPr lang="en-US" smtClean="0"/>
              <a:t>4/23/2021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78769E0-5339-46B9-B87B-7FF01730ED93}" type="slidenum">
              <a:rPr lang="en-US" smtClean="0"/>
              <a:t>‹#›</a:t>
            </a:fld>
            <a:endParaRPr lang="en-US"/>
          </a:p>
        </p:txBody>
      </p:sp>
    </p:spTree>
    <p:extLst>
      <p:ext uri="{BB962C8B-B14F-4D97-AF65-F5344CB8AC3E}">
        <p14:creationId xmlns:p14="http://schemas.microsoft.com/office/powerpoint/2010/main" val="3580180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3350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4035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38435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4753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58010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5150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874268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2992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6802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3770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000041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2661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984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3164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41328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2842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4/23/2021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656609"/>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E0BF35CA-8AA0-428F-ABED-5B77A6C39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8" name="Straight Connector 27">
              <a:extLst>
                <a:ext uri="{FF2B5EF4-FFF2-40B4-BE49-F238E27FC236}">
                  <a16:creationId xmlns:a16="http://schemas.microsoft.com/office/drawing/2014/main" id="{FA4A156A-791B-4BD9-8452-A798A15D22C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7652CB1-59D3-4DAB-AD45-8DFB738958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83539C1B-883E-4130-95FA-2A6FD3E49A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244CEE5F-144C-437F-9472-22EE3E3D1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0621BB31-AA71-4E9B-8854-3C62F162FE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5336141D-E3C6-4E7B-8923-B31C3E16F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F113BE6F-9D13-4E70-B7AB-C8CC2546A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FBEB82C3-C636-4A90-B9A5-905EC38E0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646B4C4A-5A81-43CF-93ED-5FA59D5BE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C3715C1A-EBA1-41A6-AC20-D6A7C4871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4974337" y="1265314"/>
            <a:ext cx="4299666" cy="3249131"/>
          </a:xfrm>
        </p:spPr>
        <p:txBody>
          <a:bodyPr vert="horz" lIns="91440" tIns="45720" rIns="91440" bIns="45720" rtlCol="0" anchor="b">
            <a:normAutofit/>
          </a:bodyPr>
          <a:lstStyle/>
          <a:p>
            <a:pPr>
              <a:lnSpc>
                <a:spcPct val="90000"/>
              </a:lnSpc>
            </a:pPr>
            <a:r>
              <a:rPr lang="en-US" sz="4600" b="1" dirty="0"/>
              <a:t>Medical Center Health System</a:t>
            </a:r>
            <a:br>
              <a:rPr lang="en-US" sz="4600" b="1" dirty="0"/>
            </a:br>
            <a:r>
              <a:rPr lang="en-US" sz="4600" b="1" dirty="0"/>
              <a:t>Risk Management</a:t>
            </a:r>
          </a:p>
        </p:txBody>
      </p:sp>
      <p:sp>
        <p:nvSpPr>
          <p:cNvPr id="39" name="Isosceles Triangle 38">
            <a:extLst>
              <a:ext uri="{FF2B5EF4-FFF2-40B4-BE49-F238E27FC236}">
                <a16:creationId xmlns:a16="http://schemas.microsoft.com/office/drawing/2014/main" id="{03D271DD-C9EA-4985-BA0C-037A88FA3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p:cNvPicPr>
            <a:picLocks noGrp="1" noChangeAspect="1"/>
          </p:cNvPicPr>
          <p:nvPr>
            <p:ph idx="1"/>
          </p:nvPr>
        </p:nvPicPr>
        <p:blipFill>
          <a:blip r:embed="rId2">
            <a:extLst/>
          </a:blip>
          <a:stretch>
            <a:fillRect/>
          </a:stretch>
        </p:blipFill>
        <p:spPr>
          <a:xfrm>
            <a:off x="888604" y="2091457"/>
            <a:ext cx="3765692" cy="2683055"/>
          </a:xfrm>
          <a:prstGeom prst="rect">
            <a:avLst/>
          </a:prstGeom>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494258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A27254-207B-4B52-973B-03A6D7C25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2481" y="1382486"/>
            <a:ext cx="3547581" cy="4093028"/>
          </a:xfrm>
        </p:spPr>
        <p:txBody>
          <a:bodyPr anchor="ctr">
            <a:normAutofit/>
          </a:bodyPr>
          <a:lstStyle/>
          <a:p>
            <a:r>
              <a:rPr lang="en-US" sz="4400" b="1"/>
              <a:t>How do I report?</a:t>
            </a:r>
          </a:p>
        </p:txBody>
      </p:sp>
      <p:grpSp>
        <p:nvGrpSpPr>
          <p:cNvPr id="11" name="Group 10">
            <a:extLst>
              <a:ext uri="{FF2B5EF4-FFF2-40B4-BE49-F238E27FC236}">
                <a16:creationId xmlns:a16="http://schemas.microsoft.com/office/drawing/2014/main" id="{AE3358E8-FEB4-4E5C-903A-92C75E6BDD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65FE9BA5-5847-4FF3-960A-4E3AC28E37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6D98C19-CACB-4DEB-9AA7-5E1D776DBC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8EA0C28F-AA7D-46C7-8D8A-CE97E7EB0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50B7A449-3821-4275-97E9-6B1FF91DE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D15285ED-C1E9-4539-9551-2D9D3B897D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A57A772B-029C-402F-8961-04AD1B611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43A98072-A351-47FB-8807-1EEDBF77E3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3BC2C561-1ADE-495B-A04A-92DE414F5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E633B79-4994-47EC-9479-56BA3E3A58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D6188152-70CA-4742-AA0D-863A7FDB4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3FD22C5-371C-44F0-A8AA-25FE43AEAA87}"/>
              </a:ext>
            </a:extLst>
          </p:cNvPr>
          <p:cNvGraphicFramePr>
            <a:graphicFrameLocks noGrp="1"/>
          </p:cNvGraphicFramePr>
          <p:nvPr>
            <p:ph idx="1"/>
            <p:extLst>
              <p:ext uri="{D42A27DB-BD31-4B8C-83A1-F6EECF244321}">
                <p14:modId xmlns:p14="http://schemas.microsoft.com/office/powerpoint/2010/main" val="2695276616"/>
              </p:ext>
            </p:extLst>
          </p:nvPr>
        </p:nvGraphicFramePr>
        <p:xfrm>
          <a:off x="4876847" y="944563"/>
          <a:ext cx="6656769" cy="4921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0323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100" y="128127"/>
            <a:ext cx="7525800" cy="6601746"/>
          </a:xfrm>
          <a:prstGeom prst="rect">
            <a:avLst/>
          </a:prstGeom>
        </p:spPr>
      </p:pic>
      <p:sp>
        <p:nvSpPr>
          <p:cNvPr id="5" name="Left Arrow 4"/>
          <p:cNvSpPr/>
          <p:nvPr/>
        </p:nvSpPr>
        <p:spPr>
          <a:xfrm>
            <a:off x="3700329" y="3896882"/>
            <a:ext cx="1888621" cy="8033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3832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0833" y="0"/>
            <a:ext cx="7250334" cy="6858000"/>
          </a:xfrm>
          <a:prstGeom prst="rect">
            <a:avLst/>
          </a:prstGeom>
        </p:spPr>
      </p:pic>
    </p:spTree>
    <p:extLst>
      <p:ext uri="{BB962C8B-B14F-4D97-AF65-F5344CB8AC3E}">
        <p14:creationId xmlns:p14="http://schemas.microsoft.com/office/powerpoint/2010/main" val="611131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lumMod val="85000"/>
                  </a:schemeClr>
                </a:solidFill>
              </a:rPr>
              <a:t>Understanding the ORTS severity classification </a:t>
            </a:r>
          </a:p>
        </p:txBody>
      </p:sp>
      <p:sp>
        <p:nvSpPr>
          <p:cNvPr id="3" name="Content Placeholder 2"/>
          <p:cNvSpPr>
            <a:spLocks noGrp="1"/>
          </p:cNvSpPr>
          <p:nvPr>
            <p:ph idx="1"/>
          </p:nvPr>
        </p:nvSpPr>
        <p:spPr/>
        <p:txBody>
          <a:bodyPr/>
          <a:lstStyle/>
          <a:p>
            <a:endParaRPr lang="en-US" dirty="0"/>
          </a:p>
          <a:p>
            <a:r>
              <a:rPr lang="en-US" dirty="0"/>
              <a:t>Categories A through D					No harm to the patient</a:t>
            </a:r>
          </a:p>
          <a:p>
            <a:endParaRPr lang="en-US" dirty="0"/>
          </a:p>
          <a:p>
            <a:endParaRPr lang="en-US" dirty="0"/>
          </a:p>
          <a:p>
            <a:r>
              <a:rPr lang="en-US" dirty="0"/>
              <a:t>Categories E through I					Temporary harm up to and including 										patient death as a result of the 											event</a:t>
            </a:r>
          </a:p>
        </p:txBody>
      </p:sp>
    </p:spTree>
    <p:extLst>
      <p:ext uri="{BB962C8B-B14F-4D97-AF65-F5344CB8AC3E}">
        <p14:creationId xmlns:p14="http://schemas.microsoft.com/office/powerpoint/2010/main" val="3148364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950" y="1179151"/>
            <a:ext cx="3300646" cy="4463889"/>
          </a:xfrm>
        </p:spPr>
        <p:txBody>
          <a:bodyPr anchor="ctr">
            <a:normAutofit/>
          </a:bodyPr>
          <a:lstStyle/>
          <a:p>
            <a:r>
              <a:rPr lang="en-US" b="1"/>
              <a:t>Severity Classification Examples</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8918" y="1109145"/>
            <a:ext cx="6341016" cy="4603900"/>
          </a:xfrm>
        </p:spPr>
        <p:txBody>
          <a:bodyPr anchor="ctr">
            <a:normAutofit/>
          </a:bodyPr>
          <a:lstStyle/>
          <a:p>
            <a:pPr>
              <a:lnSpc>
                <a:spcPct val="90000"/>
              </a:lnSpc>
            </a:pPr>
            <a:r>
              <a:rPr lang="en-US" dirty="0"/>
              <a:t>A medication order was entered on the wrong patient.  It was quickly identified and the order was re-entered on the correct patient   </a:t>
            </a:r>
            <a:r>
              <a:rPr lang="en-US"/>
              <a:t>Category A</a:t>
            </a:r>
          </a:p>
          <a:p>
            <a:pPr>
              <a:lnSpc>
                <a:spcPct val="90000"/>
              </a:lnSpc>
            </a:pPr>
            <a:r>
              <a:rPr lang="en-US" dirty="0"/>
              <a:t>A patient was walking with assistance, he became weak and the physical therapist helped him to the floor.  He was not injured		</a:t>
            </a:r>
            <a:r>
              <a:rPr lang="en-US"/>
              <a:t>Category C</a:t>
            </a:r>
          </a:p>
          <a:p>
            <a:pPr>
              <a:lnSpc>
                <a:spcPct val="90000"/>
              </a:lnSpc>
            </a:pPr>
            <a:r>
              <a:rPr lang="en-US" dirty="0"/>
              <a:t>A patient was walking in the hall with an IV pole.  She tripped over the pole, fell, hitting her head.  She required stitches for the laceration.  </a:t>
            </a:r>
            <a:r>
              <a:rPr lang="en-US"/>
              <a:t>Category E</a:t>
            </a:r>
          </a:p>
          <a:p>
            <a:pPr>
              <a:lnSpc>
                <a:spcPct val="90000"/>
              </a:lnSpc>
            </a:pPr>
            <a:r>
              <a:rPr lang="en-US" dirty="0"/>
              <a:t>A patient received contaminated TPN.  The patient developed septicemia which was antibiotic resistant.  The patient was transferred to a tertiary care facility where he spent 6 weeks in ICU.        </a:t>
            </a:r>
            <a:r>
              <a:rPr lang="en-US"/>
              <a:t>Category H</a:t>
            </a:r>
          </a:p>
          <a:p>
            <a:pPr>
              <a:lnSpc>
                <a:spcPct val="90000"/>
              </a:lnSpc>
            </a:pPr>
            <a:r>
              <a:rPr lang="en-US" dirty="0"/>
              <a:t>A patient died after receiving a heart and lung transplant from an incompatible donor.			</a:t>
            </a:r>
            <a:r>
              <a:rPr lang="en-US"/>
              <a:t>Category I</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82358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A27254-207B-4B52-973B-03A6D7C25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2481" y="1382486"/>
            <a:ext cx="3547581" cy="4093028"/>
          </a:xfrm>
        </p:spPr>
        <p:txBody>
          <a:bodyPr anchor="ctr">
            <a:normAutofit/>
          </a:bodyPr>
          <a:lstStyle/>
          <a:p>
            <a:r>
              <a:rPr lang="en-US" sz="3400" b="1"/>
              <a:t>ORTS Tips/Reminders</a:t>
            </a:r>
          </a:p>
        </p:txBody>
      </p:sp>
      <p:grpSp>
        <p:nvGrpSpPr>
          <p:cNvPr id="11" name="Group 10">
            <a:extLst>
              <a:ext uri="{FF2B5EF4-FFF2-40B4-BE49-F238E27FC236}">
                <a16:creationId xmlns:a16="http://schemas.microsoft.com/office/drawing/2014/main" id="{AE3358E8-FEB4-4E5C-903A-92C75E6BDD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65FE9BA5-5847-4FF3-960A-4E3AC28E37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6D98C19-CACB-4DEB-9AA7-5E1D776DBC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8EA0C28F-AA7D-46C7-8D8A-CE97E7EB0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50B7A449-3821-4275-97E9-6B1FF91DE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D15285ED-C1E9-4539-9551-2D9D3B897D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A57A772B-029C-402F-8961-04AD1B611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43A98072-A351-47FB-8807-1EEDBF77E3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3BC2C561-1ADE-495B-A04A-92DE414F5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E633B79-4994-47EC-9479-56BA3E3A58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D6188152-70CA-4742-AA0D-863A7FDB4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406E6BF-C224-44BB-9C20-C8A256C943AA}"/>
              </a:ext>
            </a:extLst>
          </p:cNvPr>
          <p:cNvGraphicFramePr>
            <a:graphicFrameLocks noGrp="1"/>
          </p:cNvGraphicFramePr>
          <p:nvPr>
            <p:ph idx="1"/>
            <p:extLst>
              <p:ext uri="{D42A27DB-BD31-4B8C-83A1-F6EECF244321}">
                <p14:modId xmlns:p14="http://schemas.microsoft.com/office/powerpoint/2010/main" val="3852805899"/>
              </p:ext>
            </p:extLst>
          </p:nvPr>
        </p:nvGraphicFramePr>
        <p:xfrm>
          <a:off x="4876847" y="944563"/>
          <a:ext cx="6656769" cy="4921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0838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788" y="293826"/>
            <a:ext cx="8226425" cy="1154917"/>
          </a:xfrm>
        </p:spPr>
        <p:txBody>
          <a:bodyPr>
            <a:noAutofit/>
          </a:bodyPr>
          <a:lstStyle/>
          <a:p>
            <a:pPr algn="ctr"/>
            <a:r>
              <a:rPr lang="en-US" b="1" dirty="0">
                <a:solidFill>
                  <a:schemeClr val="accent3">
                    <a:lumMod val="20000"/>
                    <a:lumOff val="80000"/>
                  </a:schemeClr>
                </a:solidFill>
              </a:rPr>
              <a:t>NON PUNITIVE REPORTING</a:t>
            </a:r>
            <a:br>
              <a:rPr lang="en-US" b="1" dirty="0">
                <a:solidFill>
                  <a:schemeClr val="accent3">
                    <a:lumMod val="20000"/>
                    <a:lumOff val="80000"/>
                  </a:schemeClr>
                </a:solidFill>
              </a:rPr>
            </a:br>
            <a:r>
              <a:rPr lang="en-US" b="1" dirty="0">
                <a:solidFill>
                  <a:schemeClr val="accent3">
                    <a:lumMod val="20000"/>
                    <a:lumOff val="80000"/>
                  </a:schemeClr>
                </a:solidFill>
              </a:rPr>
              <a:t>MCH-4046</a:t>
            </a:r>
          </a:p>
        </p:txBody>
      </p:sp>
      <p:sp>
        <p:nvSpPr>
          <p:cNvPr id="3" name="Content Placeholder 2"/>
          <p:cNvSpPr>
            <a:spLocks noGrp="1"/>
          </p:cNvSpPr>
          <p:nvPr>
            <p:ph idx="1"/>
          </p:nvPr>
        </p:nvSpPr>
        <p:spPr>
          <a:xfrm>
            <a:off x="306917" y="1582042"/>
            <a:ext cx="8108422" cy="4961633"/>
          </a:xfrm>
        </p:spPr>
        <p:txBody>
          <a:bodyPr>
            <a:normAutofit/>
          </a:bodyPr>
          <a:lstStyle/>
          <a:p>
            <a:r>
              <a:rPr lang="en-US" sz="2800" dirty="0"/>
              <a:t>To encourage open and honest reporting of errors, incidents and near misses to patients, visitors and staff.</a:t>
            </a:r>
          </a:p>
          <a:p>
            <a:r>
              <a:rPr lang="en-US" sz="2800" dirty="0"/>
              <a:t>To limit disciplinary action to those incidents that involve </a:t>
            </a:r>
            <a:r>
              <a:rPr lang="en-US" sz="2800" b="1" i="1" dirty="0"/>
              <a:t>willful or malicious </a:t>
            </a:r>
            <a:r>
              <a:rPr lang="en-US" sz="2800" dirty="0"/>
              <a:t>misconduct or those in which the employee did not report or follow remediation recommendations.</a:t>
            </a:r>
          </a:p>
          <a:p>
            <a:r>
              <a:rPr lang="en-US" sz="2800" dirty="0"/>
              <a:t>To facilitate education and problem resolution through disclosure of process failure and/or human error.</a:t>
            </a:r>
          </a:p>
          <a:p>
            <a:pPr marL="0" indent="0">
              <a:buNone/>
            </a:pPr>
            <a:endParaRPr lang="en-US" sz="2400" dirty="0"/>
          </a:p>
        </p:txBody>
      </p:sp>
      <p:graphicFrame>
        <p:nvGraphicFramePr>
          <p:cNvPr id="8" name="Diagram 7"/>
          <p:cNvGraphicFramePr/>
          <p:nvPr>
            <p:extLst>
              <p:ext uri="{D42A27DB-BD31-4B8C-83A1-F6EECF244321}">
                <p14:modId xmlns:p14="http://schemas.microsoft.com/office/powerpoint/2010/main" val="1435067144"/>
              </p:ext>
            </p:extLst>
          </p:nvPr>
        </p:nvGraphicFramePr>
        <p:xfrm>
          <a:off x="6300787" y="857250"/>
          <a:ext cx="7600950" cy="5686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6891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A27254-207B-4B52-973B-03A6D7C25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2481" y="1382486"/>
            <a:ext cx="3547581" cy="4093028"/>
          </a:xfrm>
        </p:spPr>
        <p:txBody>
          <a:bodyPr anchor="ctr">
            <a:normAutofit/>
          </a:bodyPr>
          <a:lstStyle/>
          <a:p>
            <a:r>
              <a:rPr lang="en-US" sz="4400" b="1"/>
              <a:t>NON PUNITIVE REPORTING</a:t>
            </a:r>
            <a:br>
              <a:rPr lang="en-US" sz="4400" b="1"/>
            </a:br>
            <a:r>
              <a:rPr lang="en-US" sz="4400" b="1"/>
              <a:t>MCH-4046</a:t>
            </a:r>
          </a:p>
        </p:txBody>
      </p:sp>
      <p:grpSp>
        <p:nvGrpSpPr>
          <p:cNvPr id="11" name="Group 10">
            <a:extLst>
              <a:ext uri="{FF2B5EF4-FFF2-40B4-BE49-F238E27FC236}">
                <a16:creationId xmlns:a16="http://schemas.microsoft.com/office/drawing/2014/main" id="{AE3358E8-FEB4-4E5C-903A-92C75E6BDD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65FE9BA5-5847-4FF3-960A-4E3AC28E37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6D98C19-CACB-4DEB-9AA7-5E1D776DBC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8EA0C28F-AA7D-46C7-8D8A-CE97E7EB0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50B7A449-3821-4275-97E9-6B1FF91DE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D15285ED-C1E9-4539-9551-2D9D3B897D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A57A772B-029C-402F-8961-04AD1B611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43A98072-A351-47FB-8807-1EEDBF77E3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3BC2C561-1ADE-495B-A04A-92DE414F5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E633B79-4994-47EC-9479-56BA3E3A58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D6188152-70CA-4742-AA0D-863A7FDB4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C44A6B8-6130-4AFB-A656-70A37EBC5140}"/>
              </a:ext>
            </a:extLst>
          </p:cNvPr>
          <p:cNvGraphicFramePr>
            <a:graphicFrameLocks noGrp="1"/>
          </p:cNvGraphicFramePr>
          <p:nvPr>
            <p:ph idx="1"/>
            <p:extLst>
              <p:ext uri="{D42A27DB-BD31-4B8C-83A1-F6EECF244321}">
                <p14:modId xmlns:p14="http://schemas.microsoft.com/office/powerpoint/2010/main" val="2348857792"/>
              </p:ext>
            </p:extLst>
          </p:nvPr>
        </p:nvGraphicFramePr>
        <p:xfrm>
          <a:off x="4876847" y="944563"/>
          <a:ext cx="6656769" cy="4921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9718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663" y="242691"/>
            <a:ext cx="9004302" cy="739153"/>
          </a:xfrm>
        </p:spPr>
        <p:txBody>
          <a:bodyPr/>
          <a:lstStyle/>
          <a:p>
            <a:pPr algn="ctr"/>
            <a:r>
              <a:rPr lang="en-US" b="1" dirty="0">
                <a:solidFill>
                  <a:schemeClr val="accent3">
                    <a:lumMod val="20000"/>
                    <a:lumOff val="80000"/>
                  </a:schemeClr>
                </a:solidFill>
              </a:rPr>
              <a:t>THE “L” WORD!</a:t>
            </a:r>
          </a:p>
        </p:txBody>
      </p:sp>
      <p:sp>
        <p:nvSpPr>
          <p:cNvPr id="3" name="Content Placeholder 2"/>
          <p:cNvSpPr>
            <a:spLocks noGrp="1"/>
          </p:cNvSpPr>
          <p:nvPr>
            <p:ph idx="1"/>
          </p:nvPr>
        </p:nvSpPr>
        <p:spPr>
          <a:xfrm>
            <a:off x="421748" y="1013791"/>
            <a:ext cx="9193739" cy="5446910"/>
          </a:xfrm>
        </p:spPr>
        <p:txBody>
          <a:bodyPr>
            <a:normAutofit/>
          </a:bodyPr>
          <a:lstStyle/>
          <a:p>
            <a:pPr marL="0" indent="0" algn="ctr">
              <a:buNone/>
            </a:pPr>
            <a:r>
              <a:rPr lang="en-US" sz="2800" b="1" dirty="0"/>
              <a:t>If a patient or patient’s representative threatens to get a </a:t>
            </a:r>
          </a:p>
          <a:p>
            <a:pPr marL="0" indent="0" algn="ctr">
              <a:buNone/>
            </a:pPr>
            <a:r>
              <a:rPr lang="en-US" sz="5200" b="1" i="1" dirty="0">
                <a:solidFill>
                  <a:srgbClr val="FF0000"/>
                </a:solidFill>
                <a:latin typeface="Chiller" panose="04020404031007020602" pitchFamily="82" charset="0"/>
              </a:rPr>
              <a:t>LAWYER </a:t>
            </a:r>
            <a:endParaRPr lang="en-US" sz="2800" b="1" i="1" dirty="0">
              <a:solidFill>
                <a:srgbClr val="FF0000"/>
              </a:solidFill>
              <a:latin typeface="Chiller" panose="04020404031007020602" pitchFamily="82" charset="0"/>
            </a:endParaRPr>
          </a:p>
          <a:p>
            <a:pPr marL="0" indent="0" algn="ctr">
              <a:buNone/>
            </a:pPr>
            <a:r>
              <a:rPr lang="en-US" sz="3200" b="1" u="sng" dirty="0">
                <a:solidFill>
                  <a:srgbClr val="FF0000"/>
                </a:solidFill>
              </a:rPr>
              <a:t>DO NOT PANIC!</a:t>
            </a:r>
          </a:p>
          <a:p>
            <a:r>
              <a:rPr lang="en-US" sz="2800" b="1" dirty="0"/>
              <a:t>Do Not</a:t>
            </a:r>
            <a:r>
              <a:rPr lang="en-US" sz="2800" dirty="0"/>
              <a:t> engage in a conversation regarding their statement or the appropriateness of their concerns</a:t>
            </a:r>
          </a:p>
          <a:p>
            <a:r>
              <a:rPr lang="en-US" sz="2800" dirty="0"/>
              <a:t>Contact Risk Management</a:t>
            </a:r>
          </a:p>
          <a:p>
            <a:r>
              <a:rPr lang="en-US" sz="2800" dirty="0"/>
              <a:t>Continue to provide care</a:t>
            </a:r>
          </a:p>
          <a:p>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4851" y="3295798"/>
            <a:ext cx="3557744" cy="3147865"/>
          </a:xfrm>
          <a:prstGeom prst="rect">
            <a:avLst/>
          </a:prstGeom>
        </p:spPr>
      </p:pic>
    </p:spTree>
    <p:extLst>
      <p:ext uri="{BB962C8B-B14F-4D97-AF65-F5344CB8AC3E}">
        <p14:creationId xmlns:p14="http://schemas.microsoft.com/office/powerpoint/2010/main" val="346674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26"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80">
                                          <p:stCondLst>
                                            <p:cond delay="0"/>
                                          </p:stCondLst>
                                        </p:cTn>
                                        <p:tgtEl>
                                          <p:spTgt spid="4"/>
                                        </p:tgtEl>
                                      </p:cBhvr>
                                    </p:animEffect>
                                    <p:anim calcmode="lin" valueType="num">
                                      <p:cBhvr>
                                        <p:cTn id="1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6" dur="26">
                                          <p:stCondLst>
                                            <p:cond delay="650"/>
                                          </p:stCondLst>
                                        </p:cTn>
                                        <p:tgtEl>
                                          <p:spTgt spid="4"/>
                                        </p:tgtEl>
                                      </p:cBhvr>
                                      <p:to x="100000" y="60000"/>
                                    </p:animScale>
                                    <p:animScale>
                                      <p:cBhvr>
                                        <p:cTn id="17" dur="166" decel="50000">
                                          <p:stCondLst>
                                            <p:cond delay="676"/>
                                          </p:stCondLst>
                                        </p:cTn>
                                        <p:tgtEl>
                                          <p:spTgt spid="4"/>
                                        </p:tgtEl>
                                      </p:cBhvr>
                                      <p:to x="100000" y="100000"/>
                                    </p:animScale>
                                    <p:animScale>
                                      <p:cBhvr>
                                        <p:cTn id="18" dur="26">
                                          <p:stCondLst>
                                            <p:cond delay="1312"/>
                                          </p:stCondLst>
                                        </p:cTn>
                                        <p:tgtEl>
                                          <p:spTgt spid="4"/>
                                        </p:tgtEl>
                                      </p:cBhvr>
                                      <p:to x="100000" y="80000"/>
                                    </p:animScale>
                                    <p:animScale>
                                      <p:cBhvr>
                                        <p:cTn id="19" dur="166" decel="50000">
                                          <p:stCondLst>
                                            <p:cond delay="1338"/>
                                          </p:stCondLst>
                                        </p:cTn>
                                        <p:tgtEl>
                                          <p:spTgt spid="4"/>
                                        </p:tgtEl>
                                      </p:cBhvr>
                                      <p:to x="100000" y="100000"/>
                                    </p:animScale>
                                    <p:animScale>
                                      <p:cBhvr>
                                        <p:cTn id="20" dur="26">
                                          <p:stCondLst>
                                            <p:cond delay="1642"/>
                                          </p:stCondLst>
                                        </p:cTn>
                                        <p:tgtEl>
                                          <p:spTgt spid="4"/>
                                        </p:tgtEl>
                                      </p:cBhvr>
                                      <p:to x="100000" y="90000"/>
                                    </p:animScale>
                                    <p:animScale>
                                      <p:cBhvr>
                                        <p:cTn id="21" dur="166" decel="50000">
                                          <p:stCondLst>
                                            <p:cond delay="1668"/>
                                          </p:stCondLst>
                                        </p:cTn>
                                        <p:tgtEl>
                                          <p:spTgt spid="4"/>
                                        </p:tgtEl>
                                      </p:cBhvr>
                                      <p:to x="100000" y="100000"/>
                                    </p:animScale>
                                    <p:animScale>
                                      <p:cBhvr>
                                        <p:cTn id="22" dur="26">
                                          <p:stCondLst>
                                            <p:cond delay="1808"/>
                                          </p:stCondLst>
                                        </p:cTn>
                                        <p:tgtEl>
                                          <p:spTgt spid="4"/>
                                        </p:tgtEl>
                                      </p:cBhvr>
                                      <p:to x="100000" y="95000"/>
                                    </p:animScale>
                                    <p:animScale>
                                      <p:cBhvr>
                                        <p:cTn id="23" dur="166" decel="50000">
                                          <p:stCondLst>
                                            <p:cond delay="1834"/>
                                          </p:stCondLst>
                                        </p:cTn>
                                        <p:tgtEl>
                                          <p:spTgt spid="4"/>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3179" y="3171825"/>
            <a:ext cx="8596668" cy="2703774"/>
          </a:xfrm>
        </p:spPr>
        <p:txBody>
          <a:bodyPr>
            <a:normAutofit/>
          </a:bodyPr>
          <a:lstStyle/>
          <a:p>
            <a:pPr algn="ctr"/>
            <a:br>
              <a:rPr lang="en-US" dirty="0">
                <a:solidFill>
                  <a:schemeClr val="accent3">
                    <a:lumMod val="20000"/>
                    <a:lumOff val="80000"/>
                  </a:schemeClr>
                </a:solidFill>
              </a:rPr>
            </a:br>
            <a:br>
              <a:rPr lang="en-US" dirty="0">
                <a:solidFill>
                  <a:schemeClr val="accent3">
                    <a:lumMod val="20000"/>
                    <a:lumOff val="80000"/>
                  </a:schemeClr>
                </a:solidFill>
              </a:rPr>
            </a:br>
            <a:br>
              <a:rPr lang="en-US" dirty="0">
                <a:solidFill>
                  <a:schemeClr val="accent3">
                    <a:lumMod val="20000"/>
                    <a:lumOff val="80000"/>
                  </a:schemeClr>
                </a:solidFill>
              </a:rPr>
            </a:br>
            <a:br>
              <a:rPr lang="en-US" dirty="0">
                <a:solidFill>
                  <a:schemeClr val="accent3">
                    <a:lumMod val="20000"/>
                    <a:lumOff val="80000"/>
                  </a:schemeClr>
                </a:solidFill>
              </a:rPr>
            </a:br>
            <a:endParaRPr lang="en-US" sz="2700" dirty="0">
              <a:solidFill>
                <a:schemeClr val="accent3">
                  <a:lumMod val="20000"/>
                  <a:lumOff val="80000"/>
                </a:schemeClr>
              </a:solidFill>
            </a:endParaRPr>
          </a:p>
        </p:txBody>
      </p:sp>
      <p:pic>
        <p:nvPicPr>
          <p:cNvPr id="2" name="Picture 1"/>
          <p:cNvPicPr>
            <a:picLocks noChangeAspect="1"/>
          </p:cNvPicPr>
          <p:nvPr/>
        </p:nvPicPr>
        <p:blipFill>
          <a:blip r:embed="rId2"/>
          <a:stretch>
            <a:fillRect/>
          </a:stretch>
        </p:blipFill>
        <p:spPr>
          <a:xfrm>
            <a:off x="2837498" y="1819272"/>
            <a:ext cx="7067550" cy="3533775"/>
          </a:xfrm>
          <a:prstGeom prst="rect">
            <a:avLst/>
          </a:prstGeom>
        </p:spPr>
      </p:pic>
    </p:spTree>
    <p:extLst>
      <p:ext uri="{BB962C8B-B14F-4D97-AF65-F5344CB8AC3E}">
        <p14:creationId xmlns:p14="http://schemas.microsoft.com/office/powerpoint/2010/main" val="2988289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673754" y="643467"/>
            <a:ext cx="4203045" cy="1375608"/>
          </a:xfrm>
        </p:spPr>
        <p:txBody>
          <a:bodyPr anchor="ctr">
            <a:normAutofit/>
          </a:bodyPr>
          <a:lstStyle/>
          <a:p>
            <a:r>
              <a:rPr lang="en-US" b="1">
                <a:solidFill>
                  <a:schemeClr val="bg1"/>
                </a:solidFill>
              </a:rPr>
              <a:t>WHAT IS RISK MANAGEMENT? </a:t>
            </a:r>
          </a:p>
        </p:txBody>
      </p:sp>
      <p:sp>
        <p:nvSpPr>
          <p:cNvPr id="3" name="Content Placeholder 2"/>
          <p:cNvSpPr>
            <a:spLocks noGrp="1"/>
          </p:cNvSpPr>
          <p:nvPr>
            <p:ph idx="1"/>
          </p:nvPr>
        </p:nvSpPr>
        <p:spPr>
          <a:xfrm>
            <a:off x="673754" y="2160590"/>
            <a:ext cx="3973943" cy="3440110"/>
          </a:xfrm>
        </p:spPr>
        <p:txBody>
          <a:bodyPr>
            <a:normAutofit/>
          </a:bodyPr>
          <a:lstStyle/>
          <a:p>
            <a:r>
              <a:rPr lang="en-US">
                <a:solidFill>
                  <a:schemeClr val="bg1"/>
                </a:solidFill>
              </a:rPr>
              <a:t>Identification of risks</a:t>
            </a:r>
          </a:p>
          <a:p>
            <a:r>
              <a:rPr lang="en-US">
                <a:solidFill>
                  <a:schemeClr val="bg1"/>
                </a:solidFill>
              </a:rPr>
              <a:t>Assessment of risks</a:t>
            </a:r>
          </a:p>
          <a:p>
            <a:r>
              <a:rPr lang="en-US">
                <a:solidFill>
                  <a:schemeClr val="bg1"/>
                </a:solidFill>
              </a:rPr>
              <a:t>Prioritization of risks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1680382"/>
            <a:ext cx="5143500" cy="3484721"/>
          </a:xfrm>
          <a:prstGeom prst="rect">
            <a:avLst/>
          </a:prstGeom>
        </p:spPr>
      </p:pic>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13322177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348" y="346079"/>
            <a:ext cx="8226425" cy="626883"/>
          </a:xfrm>
        </p:spPr>
        <p:txBody>
          <a:bodyPr>
            <a:noAutofit/>
          </a:bodyPr>
          <a:lstStyle/>
          <a:p>
            <a:pPr algn="ctr"/>
            <a:r>
              <a:rPr lang="en-US" sz="4000" b="1" dirty="0">
                <a:solidFill>
                  <a:schemeClr val="accent4">
                    <a:lumMod val="20000"/>
                    <a:lumOff val="80000"/>
                  </a:schemeClr>
                </a:solidFill>
              </a:rPr>
              <a:t>COMMON SOURCES OF RISK</a:t>
            </a:r>
          </a:p>
        </p:txBody>
      </p:sp>
      <p:sp>
        <p:nvSpPr>
          <p:cNvPr id="4" name="Content Placeholder 3"/>
          <p:cNvSpPr>
            <a:spLocks noGrp="1"/>
          </p:cNvSpPr>
          <p:nvPr>
            <p:ph sz="half" idx="1"/>
          </p:nvPr>
        </p:nvSpPr>
        <p:spPr>
          <a:xfrm>
            <a:off x="579426" y="1378040"/>
            <a:ext cx="5203831" cy="4945487"/>
          </a:xfrm>
        </p:spPr>
        <p:txBody>
          <a:bodyPr>
            <a:noAutofit/>
          </a:bodyPr>
          <a:lstStyle/>
          <a:p>
            <a:r>
              <a:rPr lang="en-US" sz="3200" dirty="0"/>
              <a:t>Communication Failures</a:t>
            </a:r>
          </a:p>
          <a:p>
            <a:r>
              <a:rPr lang="en-US" sz="3200" dirty="0"/>
              <a:t>IV therapy errors or injuries</a:t>
            </a:r>
          </a:p>
          <a:p>
            <a:r>
              <a:rPr lang="en-US" sz="3200" dirty="0"/>
              <a:t>Surgical Site Infections </a:t>
            </a:r>
          </a:p>
          <a:p>
            <a:r>
              <a:rPr lang="en-US" sz="3200" dirty="0"/>
              <a:t>Care/Service Coordination</a:t>
            </a:r>
          </a:p>
          <a:p>
            <a:r>
              <a:rPr lang="en-US" sz="3200" dirty="0"/>
              <a:t>Missing Belongings</a:t>
            </a:r>
          </a:p>
          <a:p>
            <a:pPr marL="0" indent="0">
              <a:buNone/>
            </a:pPr>
            <a:endParaRPr lang="en-US" sz="3200" dirty="0"/>
          </a:p>
        </p:txBody>
      </p:sp>
      <p:sp>
        <p:nvSpPr>
          <p:cNvPr id="5" name="Content Placeholder 4"/>
          <p:cNvSpPr>
            <a:spLocks noGrp="1"/>
          </p:cNvSpPr>
          <p:nvPr>
            <p:ph sz="half" idx="2"/>
          </p:nvPr>
        </p:nvSpPr>
        <p:spPr>
          <a:xfrm>
            <a:off x="6426208" y="1378040"/>
            <a:ext cx="5746749" cy="2893923"/>
          </a:xfrm>
        </p:spPr>
        <p:txBody>
          <a:bodyPr>
            <a:noAutofit/>
          </a:bodyPr>
          <a:lstStyle/>
          <a:p>
            <a:r>
              <a:rPr lang="en-US" sz="3200" dirty="0"/>
              <a:t>Patient Misidentification</a:t>
            </a:r>
          </a:p>
          <a:p>
            <a:r>
              <a:rPr lang="en-US" sz="3200" dirty="0"/>
              <a:t>Consent</a:t>
            </a:r>
          </a:p>
          <a:p>
            <a:r>
              <a:rPr lang="en-US" sz="3200" dirty="0"/>
              <a:t>Chemical or Radiation exposure</a:t>
            </a:r>
          </a:p>
          <a:p>
            <a:r>
              <a:rPr lang="en-US" sz="3200" dirty="0"/>
              <a:t>Adverse Drug Reactions</a:t>
            </a:r>
          </a:p>
          <a:p>
            <a:r>
              <a:rPr lang="en-US" sz="3200" dirty="0"/>
              <a:t>AMA</a:t>
            </a:r>
          </a:p>
          <a:p>
            <a:r>
              <a:rPr lang="en-US" sz="3200" dirty="0"/>
              <a:t>Falls</a:t>
            </a:r>
          </a:p>
        </p:txBody>
      </p:sp>
    </p:spTree>
    <p:extLst>
      <p:ext uri="{BB962C8B-B14F-4D97-AF65-F5344CB8AC3E}">
        <p14:creationId xmlns:p14="http://schemas.microsoft.com/office/powerpoint/2010/main" val="1257646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7021" y="223835"/>
            <a:ext cx="7337959" cy="1320800"/>
          </a:xfrm>
        </p:spPr>
        <p:txBody>
          <a:bodyPr>
            <a:normAutofit/>
          </a:bodyPr>
          <a:lstStyle/>
          <a:p>
            <a:pPr algn="ctr"/>
            <a:r>
              <a:rPr lang="en-US" sz="4000" b="1" dirty="0">
                <a:solidFill>
                  <a:schemeClr val="accent4">
                    <a:lumMod val="20000"/>
                    <a:lumOff val="80000"/>
                  </a:schemeClr>
                </a:solidFill>
              </a:rPr>
              <a:t>RISK MANAGEMENT </a:t>
            </a:r>
          </a:p>
        </p:txBody>
      </p:sp>
      <p:sp>
        <p:nvSpPr>
          <p:cNvPr id="3" name="Content Placeholder 2"/>
          <p:cNvSpPr>
            <a:spLocks noGrp="1"/>
          </p:cNvSpPr>
          <p:nvPr>
            <p:ph idx="1"/>
          </p:nvPr>
        </p:nvSpPr>
        <p:spPr>
          <a:xfrm>
            <a:off x="399520" y="1243006"/>
            <a:ext cx="6101294" cy="5029203"/>
          </a:xfrm>
        </p:spPr>
        <p:txBody>
          <a:bodyPr>
            <a:normAutofit/>
          </a:bodyPr>
          <a:lstStyle/>
          <a:p>
            <a:pPr marL="0" lvl="1" indent="0" algn="ctr">
              <a:buNone/>
            </a:pPr>
            <a:r>
              <a:rPr lang="en-US" sz="4400" b="1" i="1" dirty="0">
                <a:solidFill>
                  <a:schemeClr val="tx2"/>
                </a:solidFill>
              </a:rPr>
              <a:t>Everybody helps manage Risk!</a:t>
            </a:r>
          </a:p>
          <a:p>
            <a:pPr marL="347472" lvl="1" indent="-347472"/>
            <a:endParaRPr lang="en-US" sz="4000" b="1" i="1" dirty="0">
              <a:solidFill>
                <a:schemeClr val="tx2"/>
              </a:solidFill>
            </a:endParaRPr>
          </a:p>
          <a:p>
            <a:pPr marL="347472" lvl="1" indent="-347472"/>
            <a:r>
              <a:rPr lang="en-US" sz="3200" b="1" dirty="0"/>
              <a:t>Proactive</a:t>
            </a:r>
            <a:r>
              <a:rPr lang="en-US" sz="3200" dirty="0"/>
              <a:t> RM to </a:t>
            </a:r>
            <a:r>
              <a:rPr lang="en-US" sz="3200" b="1" u="sng" dirty="0"/>
              <a:t>prevent</a:t>
            </a:r>
            <a:r>
              <a:rPr lang="en-US" sz="3200" dirty="0"/>
              <a:t> or </a:t>
            </a:r>
            <a:r>
              <a:rPr lang="en-US" sz="3200" b="1" u="sng" dirty="0"/>
              <a:t>mitigate</a:t>
            </a:r>
            <a:r>
              <a:rPr lang="en-US" sz="3200" dirty="0"/>
              <a:t> loss</a:t>
            </a:r>
          </a:p>
          <a:p>
            <a:pPr marL="347472" lvl="1" indent="-347472"/>
            <a:r>
              <a:rPr lang="en-US" sz="3200" b="1" dirty="0"/>
              <a:t>Reactive</a:t>
            </a:r>
            <a:r>
              <a:rPr lang="en-US" sz="3200" dirty="0"/>
              <a:t> RM damage control </a:t>
            </a:r>
            <a:r>
              <a:rPr lang="en-US" sz="3200" b="1" u="sng" dirty="0"/>
              <a:t>after</a:t>
            </a:r>
            <a:r>
              <a:rPr lang="en-US" sz="3200" dirty="0"/>
              <a:t> an event has occurred.</a:t>
            </a:r>
          </a:p>
          <a:p>
            <a:pPr marL="347472" lvl="1" indent="-347472"/>
            <a:endParaRPr lang="en-US" dirty="0"/>
          </a:p>
        </p:txBody>
      </p:sp>
      <p:pic>
        <p:nvPicPr>
          <p:cNvPr id="5" name="Picture 4"/>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699338" y="1920590"/>
            <a:ext cx="5187865" cy="3347010"/>
          </a:xfrm>
          <a:prstGeom prst="rect">
            <a:avLst/>
          </a:prstGeom>
          <a:solidFill>
            <a:srgbClr val="FFFFFF">
              <a:shade val="85000"/>
            </a:srgbClr>
          </a:solidFill>
          <a:ln w="101600" cap="sq">
            <a:solidFill>
              <a:schemeClr val="accent1"/>
            </a:solidFill>
            <a:miter lim="800000"/>
          </a:ln>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4134428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891" y="2404534"/>
            <a:ext cx="9880071" cy="1646302"/>
          </a:xfrm>
        </p:spPr>
        <p:txBody>
          <a:bodyPr/>
          <a:lstStyle/>
          <a:p>
            <a:r>
              <a:rPr lang="en-US" b="1" dirty="0">
                <a:solidFill>
                  <a:schemeClr val="accent4">
                    <a:lumMod val="20000"/>
                    <a:lumOff val="80000"/>
                  </a:schemeClr>
                </a:solidFill>
              </a:rPr>
              <a:t>Risk Management Reporting </a:t>
            </a:r>
          </a:p>
        </p:txBody>
      </p:sp>
      <p:sp>
        <p:nvSpPr>
          <p:cNvPr id="3" name="Subtitle 2"/>
          <p:cNvSpPr>
            <a:spLocks noGrp="1"/>
          </p:cNvSpPr>
          <p:nvPr>
            <p:ph type="subTitle" idx="1"/>
          </p:nvPr>
        </p:nvSpPr>
        <p:spPr>
          <a:xfrm>
            <a:off x="921266" y="4022257"/>
            <a:ext cx="9122833" cy="1096899"/>
          </a:xfrm>
        </p:spPr>
        <p:txBody>
          <a:bodyPr>
            <a:normAutofit/>
          </a:bodyPr>
          <a:lstStyle/>
          <a:p>
            <a:pPr algn="ctr"/>
            <a:r>
              <a:rPr lang="en-US" sz="3600" b="1" dirty="0">
                <a:solidFill>
                  <a:schemeClr val="accent3">
                    <a:lumMod val="20000"/>
                    <a:lumOff val="80000"/>
                  </a:schemeClr>
                </a:solidFill>
              </a:rPr>
              <a:t>LEARN – IMPROVE - PREVENT</a:t>
            </a:r>
          </a:p>
          <a:p>
            <a:pPr algn="ctr"/>
            <a:endParaRPr lang="en-US" sz="2400" b="1" dirty="0">
              <a:solidFill>
                <a:schemeClr val="accent3">
                  <a:lumMod val="20000"/>
                  <a:lumOff val="80000"/>
                </a:schemeClr>
              </a:solidFill>
            </a:endParaRPr>
          </a:p>
        </p:txBody>
      </p:sp>
    </p:spTree>
    <p:extLst>
      <p:ext uri="{BB962C8B-B14F-4D97-AF65-F5344CB8AC3E}">
        <p14:creationId xmlns:p14="http://schemas.microsoft.com/office/powerpoint/2010/main" val="3797188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099328016"/>
              </p:ext>
            </p:extLst>
          </p:nvPr>
        </p:nvGraphicFramePr>
        <p:xfrm>
          <a:off x="130969" y="116831"/>
          <a:ext cx="11930062" cy="6624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00013" y="314325"/>
            <a:ext cx="3143250" cy="2308324"/>
          </a:xfrm>
          <a:prstGeom prst="rect">
            <a:avLst/>
          </a:prstGeom>
          <a:noFill/>
        </p:spPr>
        <p:txBody>
          <a:bodyPr wrap="square" rtlCol="0">
            <a:spAutoFit/>
          </a:bodyPr>
          <a:lstStyle/>
          <a:p>
            <a:pPr algn="ctr"/>
            <a:r>
              <a:rPr lang="en-US" sz="4800" b="1" dirty="0">
                <a:solidFill>
                  <a:schemeClr val="accent3">
                    <a:lumMod val="20000"/>
                    <a:lumOff val="80000"/>
                  </a:schemeClr>
                </a:solidFill>
              </a:rPr>
              <a:t>WHY SHOULD I REPORT?</a:t>
            </a:r>
          </a:p>
        </p:txBody>
      </p:sp>
    </p:spTree>
    <p:extLst>
      <p:ext uri="{BB962C8B-B14F-4D97-AF65-F5344CB8AC3E}">
        <p14:creationId xmlns:p14="http://schemas.microsoft.com/office/powerpoint/2010/main" val="512771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272" y="566737"/>
            <a:ext cx="3580341" cy="1320800"/>
          </a:xfrm>
        </p:spPr>
        <p:txBody>
          <a:bodyPr>
            <a:noAutofit/>
          </a:bodyPr>
          <a:lstStyle/>
          <a:p>
            <a:pPr algn="ctr"/>
            <a:r>
              <a:rPr lang="en-US" sz="6000" b="1" dirty="0">
                <a:solidFill>
                  <a:schemeClr val="accent4"/>
                </a:solidFill>
              </a:rPr>
              <a:t>What Should I Report?</a:t>
            </a:r>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0738" t="4529" b="5751"/>
          <a:stretch/>
        </p:blipFill>
        <p:spPr>
          <a:xfrm>
            <a:off x="3922421" y="204251"/>
            <a:ext cx="6718930" cy="6449499"/>
          </a:xfrm>
          <a:prstGeom prst="roundRect">
            <a:avLst>
              <a:gd name="adj" fmla="val 4167"/>
            </a:avLst>
          </a:prstGeom>
          <a:solidFill>
            <a:srgbClr val="FFFFFF"/>
          </a:solidFill>
          <a:ln w="76200" cap="sq">
            <a:solidFill>
              <a:schemeClr val="accent1"/>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6854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What Should I Report?</a:t>
            </a:r>
            <a:br>
              <a:rPr lang="en-US" dirty="0">
                <a:solidFill>
                  <a:schemeClr val="tx1"/>
                </a:solidFill>
              </a:rPr>
            </a:br>
            <a:br>
              <a:rPr lang="en-US" dirty="0">
                <a:solidFill>
                  <a:schemeClr val="tx1"/>
                </a:solidFill>
              </a:rPr>
            </a:br>
            <a:br>
              <a:rPr lang="en-US" dirty="0">
                <a:solidFill>
                  <a:schemeClr val="tx1"/>
                </a:solidFill>
              </a:rPr>
            </a:br>
            <a:r>
              <a:rPr lang="en-US" sz="2200" dirty="0">
                <a:solidFill>
                  <a:schemeClr val="tx1"/>
                </a:solidFill>
              </a:rPr>
              <a:t>Any happening not consistent with routine patient care</a:t>
            </a:r>
            <a:br>
              <a:rPr lang="en-US" sz="2200" dirty="0">
                <a:solidFill>
                  <a:schemeClr val="tx1"/>
                </a:solidFill>
              </a:rPr>
            </a:br>
            <a:br>
              <a:rPr lang="en-US" sz="2200" dirty="0">
                <a:solidFill>
                  <a:schemeClr val="tx1"/>
                </a:solidFill>
              </a:rPr>
            </a:br>
            <a:r>
              <a:rPr lang="en-US" sz="2200" dirty="0">
                <a:solidFill>
                  <a:schemeClr val="tx1"/>
                </a:solidFill>
              </a:rPr>
              <a:t>Any event not consistent with normal operations</a:t>
            </a:r>
            <a:br>
              <a:rPr lang="en-US" sz="2200" dirty="0">
                <a:solidFill>
                  <a:schemeClr val="tx1"/>
                </a:solidFill>
              </a:rPr>
            </a:br>
            <a:br>
              <a:rPr lang="en-US" sz="2200" dirty="0">
                <a:solidFill>
                  <a:schemeClr val="tx1"/>
                </a:solidFill>
              </a:rPr>
            </a:br>
            <a:r>
              <a:rPr lang="en-US" sz="2200" dirty="0">
                <a:solidFill>
                  <a:schemeClr val="tx1"/>
                </a:solidFill>
              </a:rPr>
              <a:t>Any event that causes patient harm, or has the potential to cause harm</a:t>
            </a:r>
            <a:br>
              <a:rPr lang="en-US" sz="2200" dirty="0">
                <a:solidFill>
                  <a:schemeClr val="tx1"/>
                </a:solidFill>
              </a:rPr>
            </a:br>
            <a:br>
              <a:rPr lang="en-US" sz="2200" dirty="0">
                <a:solidFill>
                  <a:schemeClr val="tx1"/>
                </a:solidFill>
              </a:rPr>
            </a:br>
            <a:r>
              <a:rPr lang="en-US" sz="2200" dirty="0">
                <a:solidFill>
                  <a:schemeClr val="tx1"/>
                </a:solidFill>
              </a:rPr>
              <a:t>A “near miss”:  an event if it did occur had the potential to cause harm</a:t>
            </a:r>
            <a:br>
              <a:rPr lang="en-US" sz="2200" dirty="0">
                <a:solidFill>
                  <a:schemeClr val="tx1"/>
                </a:solidFill>
              </a:rPr>
            </a:br>
            <a:br>
              <a:rPr lang="en-US" sz="2200" dirty="0">
                <a:solidFill>
                  <a:schemeClr val="tx1"/>
                </a:solidFill>
              </a:rPr>
            </a:br>
            <a:r>
              <a:rPr lang="en-US" sz="2200" dirty="0">
                <a:solidFill>
                  <a:schemeClr val="tx1"/>
                </a:solidFill>
              </a:rPr>
              <a:t>Knowing about adverse events and potential adverse events enables the hospital to analyze the events and put processes in place to prevent similar events from happening in the future.</a:t>
            </a:r>
          </a:p>
        </p:txBody>
      </p:sp>
    </p:spTree>
    <p:extLst>
      <p:ext uri="{BB962C8B-B14F-4D97-AF65-F5344CB8AC3E}">
        <p14:creationId xmlns:p14="http://schemas.microsoft.com/office/powerpoint/2010/main" val="1292073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043950" y="1179151"/>
            <a:ext cx="3300646" cy="4463889"/>
          </a:xfrm>
        </p:spPr>
        <p:txBody>
          <a:bodyPr anchor="ctr">
            <a:normAutofit/>
          </a:bodyPr>
          <a:lstStyle/>
          <a:p>
            <a:r>
              <a:rPr lang="en-US" b="1"/>
              <a:t>Examples of reportable events</a:t>
            </a:r>
          </a:p>
        </p:txBody>
      </p:sp>
      <p:sp>
        <p:nvSpPr>
          <p:cNvPr id="11" name="Isosceles Triangle 10">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3" name="Straight Connector 12">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4978918" y="1109145"/>
            <a:ext cx="6341016" cy="4603900"/>
          </a:xfrm>
        </p:spPr>
        <p:txBody>
          <a:bodyPr anchor="ctr">
            <a:normAutofit/>
          </a:bodyPr>
          <a:lstStyle/>
          <a:p>
            <a:pPr>
              <a:lnSpc>
                <a:spcPct val="90000"/>
              </a:lnSpc>
            </a:pPr>
            <a:r>
              <a:rPr lang="en-US" dirty="0"/>
              <a:t>Falls</a:t>
            </a:r>
            <a:endParaRPr lang="en-US"/>
          </a:p>
          <a:p>
            <a:pPr>
              <a:lnSpc>
                <a:spcPct val="90000"/>
              </a:lnSpc>
            </a:pPr>
            <a:r>
              <a:rPr lang="en-US" dirty="0"/>
              <a:t>Diagnosis or treatment errors</a:t>
            </a:r>
            <a:endParaRPr lang="en-US"/>
          </a:p>
          <a:p>
            <a:pPr>
              <a:lnSpc>
                <a:spcPct val="90000"/>
              </a:lnSpc>
            </a:pPr>
            <a:r>
              <a:rPr lang="en-US" dirty="0"/>
              <a:t>Medication errors, adverse drug events</a:t>
            </a:r>
            <a:endParaRPr lang="en-US"/>
          </a:p>
          <a:p>
            <a:pPr>
              <a:lnSpc>
                <a:spcPct val="90000"/>
              </a:lnSpc>
            </a:pPr>
            <a:r>
              <a:rPr lang="en-US" dirty="0"/>
              <a:t>Blood transfusion errors</a:t>
            </a:r>
            <a:endParaRPr lang="en-US"/>
          </a:p>
          <a:p>
            <a:pPr>
              <a:lnSpc>
                <a:spcPct val="90000"/>
              </a:lnSpc>
            </a:pPr>
            <a:r>
              <a:rPr lang="en-US" dirty="0"/>
              <a:t>Patients leaving against medical advice </a:t>
            </a:r>
            <a:endParaRPr lang="en-US"/>
          </a:p>
          <a:p>
            <a:pPr>
              <a:lnSpc>
                <a:spcPct val="90000"/>
              </a:lnSpc>
            </a:pPr>
            <a:r>
              <a:rPr lang="en-US" dirty="0"/>
              <a:t>Wrong site, wrong patient procedures</a:t>
            </a:r>
            <a:endParaRPr lang="en-US"/>
          </a:p>
          <a:p>
            <a:pPr>
              <a:lnSpc>
                <a:spcPct val="90000"/>
              </a:lnSpc>
            </a:pPr>
            <a:r>
              <a:rPr lang="en-US" dirty="0"/>
              <a:t>Unexpected deaths</a:t>
            </a:r>
            <a:endParaRPr lang="en-US"/>
          </a:p>
          <a:p>
            <a:pPr>
              <a:lnSpc>
                <a:spcPct val="90000"/>
              </a:lnSpc>
            </a:pPr>
            <a:r>
              <a:rPr lang="en-US" dirty="0"/>
              <a:t>Surgical site infections</a:t>
            </a:r>
            <a:endParaRPr lang="en-US"/>
          </a:p>
          <a:p>
            <a:pPr>
              <a:lnSpc>
                <a:spcPct val="90000"/>
              </a:lnSpc>
            </a:pPr>
            <a:r>
              <a:rPr lang="en-US" dirty="0"/>
              <a:t>Maternal/childbirth events</a:t>
            </a:r>
            <a:endParaRPr lang="en-US"/>
          </a:p>
          <a:p>
            <a:pPr>
              <a:lnSpc>
                <a:spcPct val="90000"/>
              </a:lnSpc>
            </a:pPr>
            <a:r>
              <a:rPr lang="en-US" dirty="0"/>
              <a:t>Any unexpected event that adversely affects a patient</a:t>
            </a:r>
            <a:endParaRPr lang="en-US"/>
          </a:p>
          <a:p>
            <a:pPr>
              <a:lnSpc>
                <a:spcPct val="90000"/>
              </a:lnSpc>
            </a:pPr>
            <a:r>
              <a:rPr lang="en-US" dirty="0"/>
              <a:t>Unexpected deaths</a:t>
            </a:r>
            <a:endParaRPr lang="en-US"/>
          </a:p>
          <a:p>
            <a:pPr>
              <a:lnSpc>
                <a:spcPct val="90000"/>
              </a:lnSpc>
            </a:pPr>
            <a:r>
              <a:rPr lang="en-US" dirty="0"/>
              <a:t>Unplanned surgeries</a:t>
            </a:r>
            <a:endParaRPr lang="en-US"/>
          </a:p>
        </p:txBody>
      </p:sp>
      <p:sp>
        <p:nvSpPr>
          <p:cNvPr id="15" name="Isosceles Triangle 14">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30276038"/>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597</Words>
  <Application>Microsoft Office PowerPoint</Application>
  <PresentationFormat>Widescreen</PresentationFormat>
  <Paragraphs>92</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Chiller</vt:lpstr>
      <vt:lpstr>Trebuchet MS</vt:lpstr>
      <vt:lpstr>Wingdings 3</vt:lpstr>
      <vt:lpstr>Facet</vt:lpstr>
      <vt:lpstr>Medical Center Health System Risk Management</vt:lpstr>
      <vt:lpstr>WHAT IS RISK MANAGEMENT? </vt:lpstr>
      <vt:lpstr>COMMON SOURCES OF RISK</vt:lpstr>
      <vt:lpstr>RISK MANAGEMENT </vt:lpstr>
      <vt:lpstr>Risk Management Reporting </vt:lpstr>
      <vt:lpstr>PowerPoint Presentation</vt:lpstr>
      <vt:lpstr>What Should I Report?</vt:lpstr>
      <vt:lpstr>What Should I Report?   Any happening not consistent with routine patient care  Any event not consistent with normal operations  Any event that causes patient harm, or has the potential to cause harm  A “near miss”:  an event if it did occur had the potential to cause harm  Knowing about adverse events and potential adverse events enables the hospital to analyze the events and put processes in place to prevent similar events from happening in the future.</vt:lpstr>
      <vt:lpstr>Examples of reportable events</vt:lpstr>
      <vt:lpstr>How do I report?</vt:lpstr>
      <vt:lpstr>PowerPoint Presentation</vt:lpstr>
      <vt:lpstr>PowerPoint Presentation</vt:lpstr>
      <vt:lpstr>Understanding the ORTS severity classification </vt:lpstr>
      <vt:lpstr>Severity Classification Examples</vt:lpstr>
      <vt:lpstr>ORTS Tips/Reminders</vt:lpstr>
      <vt:lpstr>NON PUNITIVE REPORTING MCH-4046</vt:lpstr>
      <vt:lpstr>NON PUNITIVE REPORTING MCH-4046</vt:lpstr>
      <vt:lpstr>THE “L” WORD!</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Center Health System Risk Management</dc:title>
  <dc:creator>Priscilla Martinez</dc:creator>
  <cp:lastModifiedBy>Priscilla Martinez</cp:lastModifiedBy>
  <cp:revision>1</cp:revision>
  <dcterms:created xsi:type="dcterms:W3CDTF">2021-04-23T15:07:40Z</dcterms:created>
  <dcterms:modified xsi:type="dcterms:W3CDTF">2021-04-23T15:08:08Z</dcterms:modified>
</cp:coreProperties>
</file>