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9"/>
  </p:notesMasterIdLst>
  <p:sldIdLst>
    <p:sldId id="257" r:id="rId5"/>
    <p:sldId id="258" r:id="rId6"/>
    <p:sldId id="264" r:id="rId7"/>
    <p:sldId id="259" r:id="rId8"/>
  </p:sldIdLst>
  <p:sldSz cx="9144000" cy="6858000" type="screen4x3"/>
  <p:notesSz cx="8686800" cy="64008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y Gallegos" initials="MG" lastIdx="1" clrIdx="0">
    <p:extLst>
      <p:ext uri="{19B8F6BF-5375-455C-9EA6-DF929625EA0E}">
        <p15:presenceInfo xmlns:p15="http://schemas.microsoft.com/office/powerpoint/2012/main" userId="S::mgallegos1@echd.org::d2b248ac-d3e5-40b1-959c-a49b765085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9" d="100"/>
          <a:sy n="119" d="100"/>
        </p:scale>
        <p:origin x="13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765283" cy="321352"/>
          </a:xfrm>
          <a:prstGeom prst="rect">
            <a:avLst/>
          </a:prstGeom>
        </p:spPr>
        <p:txBody>
          <a:bodyPr vert="horz" lIns="85268" tIns="42634" rIns="85268" bIns="42634" rtlCol="0"/>
          <a:lstStyle>
            <a:lvl1pPr algn="l">
              <a:defRPr sz="1100"/>
            </a:lvl1pPr>
          </a:lstStyle>
          <a:p>
            <a:endParaRPr lang="en-US" dirty="0"/>
          </a:p>
        </p:txBody>
      </p:sp>
      <p:sp>
        <p:nvSpPr>
          <p:cNvPr id="3" name="Date Placeholder 2"/>
          <p:cNvSpPr>
            <a:spLocks noGrp="1"/>
          </p:cNvSpPr>
          <p:nvPr>
            <p:ph type="dt" idx="1"/>
          </p:nvPr>
        </p:nvSpPr>
        <p:spPr>
          <a:xfrm>
            <a:off x="4919515" y="1"/>
            <a:ext cx="3765282" cy="321352"/>
          </a:xfrm>
          <a:prstGeom prst="rect">
            <a:avLst/>
          </a:prstGeom>
        </p:spPr>
        <p:txBody>
          <a:bodyPr vert="horz" lIns="85268" tIns="42634" rIns="85268" bIns="42634" rtlCol="0"/>
          <a:lstStyle>
            <a:lvl1pPr algn="r">
              <a:defRPr sz="1100"/>
            </a:lvl1pPr>
          </a:lstStyle>
          <a:p>
            <a:fld id="{731E8D99-EF54-425A-91DA-A2CC4B9669E7}" type="datetimeFigureOut">
              <a:rPr lang="en-US" smtClean="0"/>
              <a:t>9/29/2022</a:t>
            </a:fld>
            <a:endParaRPr lang="en-US" dirty="0"/>
          </a:p>
        </p:txBody>
      </p:sp>
      <p:sp>
        <p:nvSpPr>
          <p:cNvPr id="4" name="Slide Image Placeholder 3"/>
          <p:cNvSpPr>
            <a:spLocks noGrp="1" noRot="1" noChangeAspect="1"/>
          </p:cNvSpPr>
          <p:nvPr>
            <p:ph type="sldImg" idx="2"/>
          </p:nvPr>
        </p:nvSpPr>
        <p:spPr>
          <a:xfrm>
            <a:off x="2905125" y="800100"/>
            <a:ext cx="2879725" cy="2159000"/>
          </a:xfrm>
          <a:prstGeom prst="rect">
            <a:avLst/>
          </a:prstGeom>
          <a:noFill/>
          <a:ln w="12700">
            <a:solidFill>
              <a:prstClr val="black"/>
            </a:solidFill>
          </a:ln>
        </p:spPr>
        <p:txBody>
          <a:bodyPr vert="horz" lIns="85268" tIns="42634" rIns="85268" bIns="42634" rtlCol="0" anchor="ctr"/>
          <a:lstStyle/>
          <a:p>
            <a:endParaRPr lang="en-US" dirty="0"/>
          </a:p>
        </p:txBody>
      </p:sp>
      <p:sp>
        <p:nvSpPr>
          <p:cNvPr id="5" name="Notes Placeholder 4"/>
          <p:cNvSpPr>
            <a:spLocks noGrp="1"/>
          </p:cNvSpPr>
          <p:nvPr>
            <p:ph type="body" sz="quarter" idx="3"/>
          </p:nvPr>
        </p:nvSpPr>
        <p:spPr>
          <a:xfrm>
            <a:off x="869682" y="3080168"/>
            <a:ext cx="6949440" cy="2520533"/>
          </a:xfrm>
          <a:prstGeom prst="rect">
            <a:avLst/>
          </a:prstGeom>
        </p:spPr>
        <p:txBody>
          <a:bodyPr vert="horz" lIns="85268" tIns="42634" rIns="85268" bIns="4263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6079449"/>
            <a:ext cx="3765283" cy="321352"/>
          </a:xfrm>
          <a:prstGeom prst="rect">
            <a:avLst/>
          </a:prstGeom>
        </p:spPr>
        <p:txBody>
          <a:bodyPr vert="horz" lIns="85268" tIns="42634" rIns="85268" bIns="42634" rtlCol="0" anchor="b"/>
          <a:lstStyle>
            <a:lvl1pPr algn="l">
              <a:defRPr sz="1100"/>
            </a:lvl1pPr>
          </a:lstStyle>
          <a:p>
            <a:endParaRPr lang="en-US" dirty="0"/>
          </a:p>
        </p:txBody>
      </p:sp>
      <p:sp>
        <p:nvSpPr>
          <p:cNvPr id="7" name="Slide Number Placeholder 6"/>
          <p:cNvSpPr>
            <a:spLocks noGrp="1"/>
          </p:cNvSpPr>
          <p:nvPr>
            <p:ph type="sldNum" sz="quarter" idx="5"/>
          </p:nvPr>
        </p:nvSpPr>
        <p:spPr>
          <a:xfrm>
            <a:off x="4919515" y="6079449"/>
            <a:ext cx="3765282" cy="321352"/>
          </a:xfrm>
          <a:prstGeom prst="rect">
            <a:avLst/>
          </a:prstGeom>
        </p:spPr>
        <p:txBody>
          <a:bodyPr vert="horz" lIns="85268" tIns="42634" rIns="85268" bIns="42634" rtlCol="0" anchor="b"/>
          <a:lstStyle>
            <a:lvl1pPr algn="r">
              <a:defRPr sz="1100"/>
            </a:lvl1pPr>
          </a:lstStyle>
          <a:p>
            <a:fld id="{9B23022F-A71E-464D-918A-2174678E43DF}" type="slidenum">
              <a:rPr lang="en-US" smtClean="0"/>
              <a:t>‹#›</a:t>
            </a:fld>
            <a:endParaRPr lang="en-US" dirty="0"/>
          </a:p>
        </p:txBody>
      </p:sp>
    </p:spTree>
    <p:extLst>
      <p:ext uri="{BB962C8B-B14F-4D97-AF65-F5344CB8AC3E}">
        <p14:creationId xmlns:p14="http://schemas.microsoft.com/office/powerpoint/2010/main" val="988394218"/>
      </p:ext>
    </p:extLst>
  </p:cSld>
  <p:clrMap bg1="lt1" tx1="dk1" bg2="lt2" tx2="dk2" accent1="accent1" accent2="accent2" accent3="accent3" accent4="accent4" accent5="accent5" accent6="accent6" hlink="hlink" folHlink="folHlink"/>
  <p:notesStyle>
    <a:lvl1pPr marL="0" algn="l" defTabSz="914258" rtl="0" eaLnBrk="1" latinLnBrk="0" hangingPunct="1">
      <a:defRPr sz="1200" kern="1200">
        <a:solidFill>
          <a:schemeClr val="tx1"/>
        </a:solidFill>
        <a:latin typeface="+mn-lt"/>
        <a:ea typeface="+mn-ea"/>
        <a:cs typeface="+mn-cs"/>
      </a:defRPr>
    </a:lvl1pPr>
    <a:lvl2pPr marL="457129" algn="l" defTabSz="914258" rtl="0" eaLnBrk="1" latinLnBrk="0" hangingPunct="1">
      <a:defRPr sz="1200" kern="1200">
        <a:solidFill>
          <a:schemeClr val="tx1"/>
        </a:solidFill>
        <a:latin typeface="+mn-lt"/>
        <a:ea typeface="+mn-ea"/>
        <a:cs typeface="+mn-cs"/>
      </a:defRPr>
    </a:lvl2pPr>
    <a:lvl3pPr marL="914258" algn="l" defTabSz="914258" rtl="0" eaLnBrk="1" latinLnBrk="0" hangingPunct="1">
      <a:defRPr sz="1200" kern="1200">
        <a:solidFill>
          <a:schemeClr val="tx1"/>
        </a:solidFill>
        <a:latin typeface="+mn-lt"/>
        <a:ea typeface="+mn-ea"/>
        <a:cs typeface="+mn-cs"/>
      </a:defRPr>
    </a:lvl3pPr>
    <a:lvl4pPr marL="1371387" algn="l" defTabSz="914258" rtl="0" eaLnBrk="1" latinLnBrk="0" hangingPunct="1">
      <a:defRPr sz="1200" kern="1200">
        <a:solidFill>
          <a:schemeClr val="tx1"/>
        </a:solidFill>
        <a:latin typeface="+mn-lt"/>
        <a:ea typeface="+mn-ea"/>
        <a:cs typeface="+mn-cs"/>
      </a:defRPr>
    </a:lvl4pPr>
    <a:lvl5pPr marL="1828517" algn="l" defTabSz="914258" rtl="0" eaLnBrk="1" latinLnBrk="0" hangingPunct="1">
      <a:defRPr sz="1200" kern="1200">
        <a:solidFill>
          <a:schemeClr val="tx1"/>
        </a:solidFill>
        <a:latin typeface="+mn-lt"/>
        <a:ea typeface="+mn-ea"/>
        <a:cs typeface="+mn-cs"/>
      </a:defRPr>
    </a:lvl5pPr>
    <a:lvl6pPr marL="2285646" algn="l" defTabSz="914258" rtl="0" eaLnBrk="1" latinLnBrk="0" hangingPunct="1">
      <a:defRPr sz="1200" kern="1200">
        <a:solidFill>
          <a:schemeClr val="tx1"/>
        </a:solidFill>
        <a:latin typeface="+mn-lt"/>
        <a:ea typeface="+mn-ea"/>
        <a:cs typeface="+mn-cs"/>
      </a:defRPr>
    </a:lvl6pPr>
    <a:lvl7pPr marL="2742775" algn="l" defTabSz="914258" rtl="0" eaLnBrk="1" latinLnBrk="0" hangingPunct="1">
      <a:defRPr sz="1200" kern="1200">
        <a:solidFill>
          <a:schemeClr val="tx1"/>
        </a:solidFill>
        <a:latin typeface="+mn-lt"/>
        <a:ea typeface="+mn-ea"/>
        <a:cs typeface="+mn-cs"/>
      </a:defRPr>
    </a:lvl7pPr>
    <a:lvl8pPr marL="3199904" algn="l" defTabSz="914258" rtl="0" eaLnBrk="1" latinLnBrk="0" hangingPunct="1">
      <a:defRPr sz="1200" kern="1200">
        <a:solidFill>
          <a:schemeClr val="tx1"/>
        </a:solidFill>
        <a:latin typeface="+mn-lt"/>
        <a:ea typeface="+mn-ea"/>
        <a:cs typeface="+mn-cs"/>
      </a:defRPr>
    </a:lvl8pPr>
    <a:lvl9pPr marL="3657033" algn="l" defTabSz="914258"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8580BB-5880-49E3-8DB5-B7B7F9DE7460}" type="datetimeFigureOut">
              <a:rPr lang="en-US" smtClean="0"/>
              <a:t>9/29/2022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C4A290-3101-4A0D-9F69-F8D91FE84AD5}" type="slidenum">
              <a:rPr lang="en-US" smtClean="0"/>
              <a:t>‹#›</a:t>
            </a:fld>
            <a:endParaRPr lang="en-US" dirty="0"/>
          </a:p>
        </p:txBody>
      </p:sp>
    </p:spTree>
    <p:extLst>
      <p:ext uri="{BB962C8B-B14F-4D97-AF65-F5344CB8AC3E}">
        <p14:creationId xmlns:p14="http://schemas.microsoft.com/office/powerpoint/2010/main" val="1544112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8580BB-5880-49E3-8DB5-B7B7F9DE7460}" type="datetimeFigureOut">
              <a:rPr lang="en-US" smtClean="0"/>
              <a:t>9/29/2022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C4A290-3101-4A0D-9F69-F8D91FE84AD5}" type="slidenum">
              <a:rPr lang="en-US" smtClean="0"/>
              <a:t>‹#›</a:t>
            </a:fld>
            <a:endParaRPr lang="en-US" dirty="0"/>
          </a:p>
        </p:txBody>
      </p:sp>
    </p:spTree>
    <p:extLst>
      <p:ext uri="{BB962C8B-B14F-4D97-AF65-F5344CB8AC3E}">
        <p14:creationId xmlns:p14="http://schemas.microsoft.com/office/powerpoint/2010/main" val="3139939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8580BB-5880-49E3-8DB5-B7B7F9DE7460}" type="datetimeFigureOut">
              <a:rPr lang="en-US" smtClean="0"/>
              <a:t>9/29/2022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C4A290-3101-4A0D-9F69-F8D91FE84AD5}" type="slidenum">
              <a:rPr lang="en-US" smtClean="0"/>
              <a:t>‹#›</a:t>
            </a:fld>
            <a:endParaRPr lang="en-US" dirty="0"/>
          </a:p>
        </p:txBody>
      </p:sp>
    </p:spTree>
    <p:extLst>
      <p:ext uri="{BB962C8B-B14F-4D97-AF65-F5344CB8AC3E}">
        <p14:creationId xmlns:p14="http://schemas.microsoft.com/office/powerpoint/2010/main" val="607910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8580BB-5880-49E3-8DB5-B7B7F9DE7460}" type="datetimeFigureOut">
              <a:rPr lang="en-US" smtClean="0"/>
              <a:t>9/29/2022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C4A290-3101-4A0D-9F69-F8D91FE84AD5}" type="slidenum">
              <a:rPr lang="en-US" smtClean="0"/>
              <a:t>‹#›</a:t>
            </a:fld>
            <a:endParaRPr lang="en-US" dirty="0"/>
          </a:p>
        </p:txBody>
      </p:sp>
    </p:spTree>
    <p:extLst>
      <p:ext uri="{BB962C8B-B14F-4D97-AF65-F5344CB8AC3E}">
        <p14:creationId xmlns:p14="http://schemas.microsoft.com/office/powerpoint/2010/main" val="1260039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8580BB-5880-49E3-8DB5-B7B7F9DE7460}" type="datetimeFigureOut">
              <a:rPr lang="en-US" smtClean="0"/>
              <a:t>9/29/2022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C4A290-3101-4A0D-9F69-F8D91FE84AD5}" type="slidenum">
              <a:rPr lang="en-US" smtClean="0"/>
              <a:t>‹#›</a:t>
            </a:fld>
            <a:endParaRPr lang="en-US" dirty="0"/>
          </a:p>
        </p:txBody>
      </p:sp>
    </p:spTree>
    <p:extLst>
      <p:ext uri="{BB962C8B-B14F-4D97-AF65-F5344CB8AC3E}">
        <p14:creationId xmlns:p14="http://schemas.microsoft.com/office/powerpoint/2010/main" val="3843646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18580BB-5880-49E3-8DB5-B7B7F9DE7460}" type="datetimeFigureOut">
              <a:rPr lang="en-US" smtClean="0"/>
              <a:t>9/29/2022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C4A290-3101-4A0D-9F69-F8D91FE84AD5}" type="slidenum">
              <a:rPr lang="en-US" smtClean="0"/>
              <a:t>‹#›</a:t>
            </a:fld>
            <a:endParaRPr lang="en-US" dirty="0"/>
          </a:p>
        </p:txBody>
      </p:sp>
    </p:spTree>
    <p:extLst>
      <p:ext uri="{BB962C8B-B14F-4D97-AF65-F5344CB8AC3E}">
        <p14:creationId xmlns:p14="http://schemas.microsoft.com/office/powerpoint/2010/main" val="3251199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8580BB-5880-49E3-8DB5-B7B7F9DE7460}" type="datetimeFigureOut">
              <a:rPr lang="en-US" smtClean="0"/>
              <a:t>9/29/2022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CC4A290-3101-4A0D-9F69-F8D91FE84AD5}" type="slidenum">
              <a:rPr lang="en-US" smtClean="0"/>
              <a:t>‹#›</a:t>
            </a:fld>
            <a:endParaRPr lang="en-US" dirty="0"/>
          </a:p>
        </p:txBody>
      </p:sp>
    </p:spTree>
    <p:extLst>
      <p:ext uri="{BB962C8B-B14F-4D97-AF65-F5344CB8AC3E}">
        <p14:creationId xmlns:p14="http://schemas.microsoft.com/office/powerpoint/2010/main" val="3096071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18580BB-5880-49E3-8DB5-B7B7F9DE7460}" type="datetimeFigureOut">
              <a:rPr lang="en-US" smtClean="0"/>
              <a:t>9/29/2022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CC4A290-3101-4A0D-9F69-F8D91FE84AD5}" type="slidenum">
              <a:rPr lang="en-US" smtClean="0"/>
              <a:t>‹#›</a:t>
            </a:fld>
            <a:endParaRPr lang="en-US" dirty="0"/>
          </a:p>
        </p:txBody>
      </p:sp>
    </p:spTree>
    <p:extLst>
      <p:ext uri="{BB962C8B-B14F-4D97-AF65-F5344CB8AC3E}">
        <p14:creationId xmlns:p14="http://schemas.microsoft.com/office/powerpoint/2010/main" val="1593917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8580BB-5880-49E3-8DB5-B7B7F9DE7460}" type="datetimeFigureOut">
              <a:rPr lang="en-US" smtClean="0"/>
              <a:t>9/29/2022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CC4A290-3101-4A0D-9F69-F8D91FE84AD5}" type="slidenum">
              <a:rPr lang="en-US" smtClean="0"/>
              <a:t>‹#›</a:t>
            </a:fld>
            <a:endParaRPr lang="en-US" dirty="0"/>
          </a:p>
        </p:txBody>
      </p:sp>
    </p:spTree>
    <p:extLst>
      <p:ext uri="{BB962C8B-B14F-4D97-AF65-F5344CB8AC3E}">
        <p14:creationId xmlns:p14="http://schemas.microsoft.com/office/powerpoint/2010/main" val="975465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8580BB-5880-49E3-8DB5-B7B7F9DE7460}" type="datetimeFigureOut">
              <a:rPr lang="en-US" smtClean="0"/>
              <a:t>9/29/2022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C4A290-3101-4A0D-9F69-F8D91FE84AD5}" type="slidenum">
              <a:rPr lang="en-US" smtClean="0"/>
              <a:t>‹#›</a:t>
            </a:fld>
            <a:endParaRPr lang="en-US" dirty="0"/>
          </a:p>
        </p:txBody>
      </p:sp>
    </p:spTree>
    <p:extLst>
      <p:ext uri="{BB962C8B-B14F-4D97-AF65-F5344CB8AC3E}">
        <p14:creationId xmlns:p14="http://schemas.microsoft.com/office/powerpoint/2010/main" val="1864057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8580BB-5880-49E3-8DB5-B7B7F9DE7460}" type="datetimeFigureOut">
              <a:rPr lang="en-US" smtClean="0"/>
              <a:t>9/29/2022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C4A290-3101-4A0D-9F69-F8D91FE84AD5}" type="slidenum">
              <a:rPr lang="en-US" smtClean="0"/>
              <a:t>‹#›</a:t>
            </a:fld>
            <a:endParaRPr lang="en-US" dirty="0"/>
          </a:p>
        </p:txBody>
      </p:sp>
    </p:spTree>
    <p:extLst>
      <p:ext uri="{BB962C8B-B14F-4D97-AF65-F5344CB8AC3E}">
        <p14:creationId xmlns:p14="http://schemas.microsoft.com/office/powerpoint/2010/main" val="667863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8580BB-5880-49E3-8DB5-B7B7F9DE7460}" type="datetimeFigureOut">
              <a:rPr lang="en-US" smtClean="0"/>
              <a:t>9/29/2022</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C4A290-3101-4A0D-9F69-F8D91FE84AD5}" type="slidenum">
              <a:rPr lang="en-US" smtClean="0"/>
              <a:t>‹#›</a:t>
            </a:fld>
            <a:endParaRPr lang="en-US" dirty="0"/>
          </a:p>
        </p:txBody>
      </p:sp>
    </p:spTree>
    <p:extLst>
      <p:ext uri="{BB962C8B-B14F-4D97-AF65-F5344CB8AC3E}">
        <p14:creationId xmlns:p14="http://schemas.microsoft.com/office/powerpoint/2010/main" val="23003820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loom.com/share/ddc03ff2085644bf8aae86bc4ab1a93a" TargetMode="External"/><Relationship Id="rId7" Type="http://schemas.openxmlformats.org/officeDocument/2006/relationships/image" Target="../media/image4.png"/><Relationship Id="rId2" Type="http://schemas.openxmlformats.org/officeDocument/2006/relationships/hyperlink" Target="https://medicalcenter.performancehealth.app/solutions/incident-reporting" TargetMode="External"/><Relationship Id="rId1" Type="http://schemas.openxmlformats.org/officeDocument/2006/relationships/slideLayout" Target="../slideLayouts/slideLayout5.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5.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2144"/>
            <a:ext cx="7886700" cy="391763"/>
          </a:xfrm>
        </p:spPr>
        <p:txBody>
          <a:bodyPr>
            <a:noAutofit/>
          </a:bodyPr>
          <a:lstStyle/>
          <a:p>
            <a:pPr algn="ctr"/>
            <a:r>
              <a:rPr lang="en-US" sz="1200" b="1" dirty="0">
                <a:latin typeface="Arial" panose="020B0604020202020204" pitchFamily="34" charset="0"/>
                <a:cs typeface="Arial" panose="020B0604020202020204" pitchFamily="34" charset="0"/>
              </a:rPr>
              <a:t>Medical Center Health System</a:t>
            </a:r>
            <a:br>
              <a:rPr lang="en-US" sz="1125" b="1" dirty="0">
                <a:latin typeface="Arial" panose="020B0604020202020204" pitchFamily="34" charset="0"/>
                <a:cs typeface="Arial" panose="020B0604020202020204" pitchFamily="34" charset="0"/>
              </a:rPr>
            </a:br>
            <a:endParaRPr lang="en-US" sz="1125" b="1" dirty="0">
              <a:latin typeface="Arial" panose="020B0604020202020204" pitchFamily="34" charset="0"/>
              <a:cs typeface="Arial" panose="020B0604020202020204" pitchFamily="34" charset="0"/>
            </a:endParaRPr>
          </a:p>
        </p:txBody>
      </p:sp>
      <p:sp>
        <p:nvSpPr>
          <p:cNvPr id="3" name="Text Placeholder 2"/>
          <p:cNvSpPr>
            <a:spLocks noGrp="1"/>
          </p:cNvSpPr>
          <p:nvPr>
            <p:ph type="body" idx="1"/>
          </p:nvPr>
        </p:nvSpPr>
        <p:spPr>
          <a:xfrm>
            <a:off x="-473751" y="122144"/>
            <a:ext cx="3868340" cy="391763"/>
          </a:xfrm>
        </p:spPr>
        <p:txBody>
          <a:bodyPr>
            <a:normAutofit/>
          </a:bodyPr>
          <a:lstStyle/>
          <a:p>
            <a:pPr algn="ctr"/>
            <a:r>
              <a:rPr lang="en-US" sz="1200" dirty="0">
                <a:latin typeface="Arial" panose="020B0604020202020204" pitchFamily="34" charset="0"/>
                <a:cs typeface="Arial" panose="020B0604020202020204" pitchFamily="34" charset="0"/>
              </a:rPr>
              <a:t>Patient Safety Event Reporting:</a:t>
            </a:r>
          </a:p>
        </p:txBody>
      </p:sp>
      <p:sp>
        <p:nvSpPr>
          <p:cNvPr id="4" name="Content Placeholder 3"/>
          <p:cNvSpPr>
            <a:spLocks noGrp="1"/>
          </p:cNvSpPr>
          <p:nvPr>
            <p:ph sz="half" idx="2"/>
          </p:nvPr>
        </p:nvSpPr>
        <p:spPr>
          <a:xfrm>
            <a:off x="234552" y="526523"/>
            <a:ext cx="4934683" cy="6026677"/>
          </a:xfrm>
        </p:spPr>
        <p:txBody>
          <a:bodyPr>
            <a:normAutofit fontScale="70000" lnSpcReduction="20000"/>
          </a:bodyPr>
          <a:lstStyle/>
          <a:p>
            <a:pPr marL="0" indent="0">
              <a:lnSpc>
                <a:spcPct val="120000"/>
              </a:lnSpc>
              <a:spcBef>
                <a:spcPts val="0"/>
              </a:spcBef>
              <a:buNone/>
            </a:pPr>
            <a:r>
              <a:rPr lang="en-US" sz="1300" dirty="0">
                <a:latin typeface="Arial" panose="020B0604020202020204" pitchFamily="34" charset="0"/>
                <a:cs typeface="Arial" panose="020B0604020202020204" pitchFamily="34" charset="0"/>
              </a:rPr>
              <a:t>Medical Center Hospital System is committed to improving the quality and safety of patient care through:</a:t>
            </a:r>
          </a:p>
          <a:p>
            <a:pPr>
              <a:lnSpc>
                <a:spcPct val="120000"/>
              </a:lnSpc>
              <a:spcBef>
                <a:spcPts val="0"/>
              </a:spcBef>
            </a:pPr>
            <a:r>
              <a:rPr lang="en-US" sz="1300" dirty="0">
                <a:latin typeface="Arial" panose="020B0604020202020204" pitchFamily="34" charset="0"/>
                <a:cs typeface="Arial" panose="020B0604020202020204" pitchFamily="34" charset="0"/>
              </a:rPr>
              <a:t>Identification and evaluation of errors, near misses or hazardous/unsafe conditions that are a threat to patient safety or have the potential to result in patient harm.</a:t>
            </a:r>
          </a:p>
          <a:p>
            <a:pPr>
              <a:lnSpc>
                <a:spcPct val="120000"/>
              </a:lnSpc>
              <a:spcBef>
                <a:spcPts val="0"/>
              </a:spcBef>
            </a:pPr>
            <a:r>
              <a:rPr lang="en-US" sz="1300" dirty="0">
                <a:latin typeface="Arial" panose="020B0604020202020204" pitchFamily="34" charset="0"/>
                <a:cs typeface="Arial" panose="020B0604020202020204" pitchFamily="34" charset="0"/>
              </a:rPr>
              <a:t>Knowing about adverse events and potential adverse events enables the hospital to analyze the events and put processes in place to prevent similar events from happening in the future.</a:t>
            </a:r>
          </a:p>
          <a:p>
            <a:pPr>
              <a:lnSpc>
                <a:spcPct val="120000"/>
              </a:lnSpc>
              <a:spcBef>
                <a:spcPts val="0"/>
              </a:spcBef>
            </a:pPr>
            <a:r>
              <a:rPr lang="en-US" sz="1300" dirty="0">
                <a:latin typeface="Arial" panose="020B0604020202020204" pitchFamily="34" charset="0"/>
                <a:cs typeface="Arial" panose="020B0604020202020204" pitchFamily="34" charset="0"/>
              </a:rPr>
              <a:t>To foster a culture of safety and learning across the organization by openly discussing patient safety at all levels.</a:t>
            </a:r>
          </a:p>
          <a:p>
            <a:pPr marL="0" indent="0">
              <a:lnSpc>
                <a:spcPct val="120000"/>
              </a:lnSpc>
              <a:buNone/>
            </a:pPr>
            <a:r>
              <a:rPr lang="en-US" sz="1300" dirty="0">
                <a:latin typeface="Arial" panose="020B0604020202020204" pitchFamily="34" charset="0"/>
                <a:cs typeface="Arial" panose="020B0604020202020204" pitchFamily="34" charset="0"/>
              </a:rPr>
              <a:t>MCHS uses an on-line tool that we call Patient Safety Event Reporting System. This is an on-line reporting tool that allows you to select the type of an event and guides you through the event identification process.</a:t>
            </a:r>
          </a:p>
          <a:p>
            <a:pPr marL="0" indent="0">
              <a:lnSpc>
                <a:spcPct val="120000"/>
              </a:lnSpc>
              <a:spcBef>
                <a:spcPts val="0"/>
              </a:spcBef>
              <a:buNone/>
            </a:pPr>
            <a:r>
              <a:rPr lang="en-US" sz="1300" b="1" dirty="0">
                <a:latin typeface="Arial" panose="020B0604020202020204" pitchFamily="34" charset="0"/>
                <a:cs typeface="Arial" panose="020B0604020202020204" pitchFamily="34" charset="0"/>
              </a:rPr>
              <a:t>On the MCH home screen,</a:t>
            </a:r>
            <a:r>
              <a:rPr lang="en-US" sz="1300" dirty="0">
                <a:latin typeface="Arial" panose="020B0604020202020204" pitchFamily="34" charset="0"/>
                <a:cs typeface="Arial" panose="020B0604020202020204" pitchFamily="34" charset="0"/>
              </a:rPr>
              <a:t> click on Patient Safety Event shortcut and you will be taken to a screen with multiple icons, click on the icon which is the most appropriate, and enter the information about your report. You also may submit a Patient Safety Event through one of the following areas (all will give you an option to report Anonymously).</a:t>
            </a:r>
          </a:p>
          <a:p>
            <a:pPr marL="0" indent="0">
              <a:lnSpc>
                <a:spcPct val="120000"/>
              </a:lnSpc>
              <a:spcBef>
                <a:spcPts val="0"/>
              </a:spcBef>
              <a:buNone/>
            </a:pPr>
            <a:r>
              <a:rPr lang="en-US" sz="1300" dirty="0">
                <a:cs typeface="Arial" panose="020B0604020202020204" pitchFamily="34" charset="0"/>
              </a:rPr>
              <a:t>• QR Code </a:t>
            </a:r>
          </a:p>
          <a:p>
            <a:pPr marL="0" indent="0">
              <a:lnSpc>
                <a:spcPct val="120000"/>
              </a:lnSpc>
              <a:spcBef>
                <a:spcPts val="0"/>
              </a:spcBef>
              <a:buNone/>
            </a:pPr>
            <a:endParaRPr lang="en-US" sz="1300" dirty="0">
              <a:cs typeface="Arial" panose="020B0604020202020204" pitchFamily="34" charset="0"/>
            </a:endParaRPr>
          </a:p>
          <a:p>
            <a:pPr marL="0" indent="0">
              <a:lnSpc>
                <a:spcPct val="120000"/>
              </a:lnSpc>
              <a:spcBef>
                <a:spcPts val="0"/>
              </a:spcBef>
              <a:buNone/>
            </a:pPr>
            <a:endParaRPr lang="en-US" sz="1300" dirty="0">
              <a:cs typeface="Arial" panose="020B0604020202020204" pitchFamily="34" charset="0"/>
            </a:endParaRPr>
          </a:p>
          <a:p>
            <a:pPr marL="0" indent="0">
              <a:lnSpc>
                <a:spcPct val="120000"/>
              </a:lnSpc>
              <a:spcBef>
                <a:spcPts val="0"/>
              </a:spcBef>
              <a:buNone/>
            </a:pPr>
            <a:endParaRPr lang="en-US" sz="1300" dirty="0">
              <a:cs typeface="Arial" panose="020B0604020202020204" pitchFamily="34" charset="0"/>
            </a:endParaRPr>
          </a:p>
          <a:p>
            <a:pPr marL="0" indent="0">
              <a:lnSpc>
                <a:spcPct val="120000"/>
              </a:lnSpc>
              <a:spcBef>
                <a:spcPts val="0"/>
              </a:spcBef>
              <a:buNone/>
            </a:pPr>
            <a:endParaRPr lang="en-US" sz="1300" dirty="0">
              <a:cs typeface="Arial" panose="020B0604020202020204" pitchFamily="34" charset="0"/>
            </a:endParaRPr>
          </a:p>
          <a:p>
            <a:pPr marL="0" indent="0">
              <a:lnSpc>
                <a:spcPct val="120000"/>
              </a:lnSpc>
              <a:spcBef>
                <a:spcPts val="0"/>
              </a:spcBef>
              <a:buNone/>
            </a:pPr>
            <a:endParaRPr lang="en-US" sz="1300" dirty="0">
              <a:cs typeface="Arial" panose="020B0604020202020204" pitchFamily="34" charset="0"/>
            </a:endParaRPr>
          </a:p>
          <a:p>
            <a:pPr>
              <a:lnSpc>
                <a:spcPct val="120000"/>
              </a:lnSpc>
              <a:spcBef>
                <a:spcPts val="0"/>
              </a:spcBef>
            </a:pPr>
            <a:r>
              <a:rPr lang="en-US" sz="1400" u="sng" dirty="0">
                <a:hlinkClick r:id="rId2"/>
              </a:rPr>
              <a:t>https://medicalcenter.performancehealth.app/solutions/incident-reporting</a:t>
            </a:r>
            <a:endParaRPr lang="en-US" sz="1400" u="sng" dirty="0"/>
          </a:p>
          <a:p>
            <a:pPr algn="just">
              <a:spcBef>
                <a:spcPts val="600"/>
              </a:spcBef>
              <a:tabLst>
                <a:tab pos="228600" algn="l"/>
                <a:tab pos="342900" algn="l"/>
              </a:tabLst>
            </a:pPr>
            <a:r>
              <a:rPr lang="en-US" sz="1400" dirty="0">
                <a:ea typeface="Times New Roman" panose="02020603050405020304" pitchFamily="18" charset="0"/>
              </a:rPr>
              <a:t>MCHS Intranet Page - “Report a Patient Safety Event”</a:t>
            </a:r>
          </a:p>
          <a:p>
            <a:pPr algn="just">
              <a:spcBef>
                <a:spcPts val="600"/>
              </a:spcBef>
              <a:tabLst>
                <a:tab pos="228600" algn="l"/>
                <a:tab pos="342900" algn="l"/>
              </a:tabLst>
            </a:pPr>
            <a:r>
              <a:rPr lang="en-US" sz="1400" dirty="0">
                <a:ea typeface="Times New Roman" panose="02020603050405020304" pitchFamily="18" charset="0"/>
              </a:rPr>
              <a:t>Desktop shortcut Icon -</a:t>
            </a:r>
          </a:p>
          <a:p>
            <a:pPr marL="0" indent="0">
              <a:lnSpc>
                <a:spcPct val="120000"/>
              </a:lnSpc>
              <a:spcBef>
                <a:spcPts val="0"/>
              </a:spcBef>
              <a:buNone/>
            </a:pPr>
            <a:endParaRPr lang="en-US" sz="1300" dirty="0">
              <a:latin typeface="Arial" panose="020B0604020202020204" pitchFamily="34" charset="0"/>
              <a:cs typeface="Arial" panose="020B0604020202020204" pitchFamily="34" charset="0"/>
            </a:endParaRPr>
          </a:p>
          <a:p>
            <a:pPr marL="0" indent="0">
              <a:lnSpc>
                <a:spcPct val="120000"/>
              </a:lnSpc>
              <a:spcBef>
                <a:spcPts val="0"/>
              </a:spcBef>
              <a:buNone/>
            </a:pPr>
            <a:endParaRPr lang="en-US" sz="1300" dirty="0">
              <a:latin typeface="Arial" panose="020B0604020202020204" pitchFamily="34" charset="0"/>
              <a:cs typeface="Arial" panose="020B0604020202020204" pitchFamily="34" charset="0"/>
            </a:endParaRPr>
          </a:p>
          <a:p>
            <a:pPr marL="0" indent="0">
              <a:lnSpc>
                <a:spcPct val="120000"/>
              </a:lnSpc>
              <a:spcBef>
                <a:spcPts val="0"/>
              </a:spcBef>
              <a:buNone/>
            </a:pPr>
            <a:endParaRPr lang="en-US" sz="1300" dirty="0">
              <a:latin typeface="Arial" panose="020B0604020202020204" pitchFamily="34" charset="0"/>
              <a:cs typeface="Arial" panose="020B0604020202020204" pitchFamily="34" charset="0"/>
            </a:endParaRPr>
          </a:p>
          <a:p>
            <a:pPr marL="0" indent="0">
              <a:lnSpc>
                <a:spcPct val="120000"/>
              </a:lnSpc>
              <a:spcBef>
                <a:spcPts val="0"/>
              </a:spcBef>
              <a:buNone/>
            </a:pPr>
            <a:endParaRPr lang="en-US" sz="900" dirty="0">
              <a:latin typeface="Arial" panose="020B0604020202020204" pitchFamily="34" charset="0"/>
              <a:cs typeface="Arial" panose="020B0604020202020204" pitchFamily="34" charset="0"/>
            </a:endParaRPr>
          </a:p>
          <a:p>
            <a:pPr marL="0" indent="0">
              <a:lnSpc>
                <a:spcPct val="120000"/>
              </a:lnSpc>
              <a:spcBef>
                <a:spcPts val="0"/>
              </a:spcBef>
              <a:buNone/>
            </a:pPr>
            <a:endParaRPr lang="en-US" sz="1300" b="1" dirty="0">
              <a:latin typeface="Arial" panose="020B0604020202020204" pitchFamily="34" charset="0"/>
              <a:cs typeface="Arial" panose="020B0604020202020204" pitchFamily="34" charset="0"/>
            </a:endParaRPr>
          </a:p>
          <a:p>
            <a:pPr>
              <a:lnSpc>
                <a:spcPct val="120000"/>
              </a:lnSpc>
              <a:spcBef>
                <a:spcPts val="0"/>
              </a:spcBef>
            </a:pPr>
            <a:r>
              <a:rPr lang="en-US" sz="1300" dirty="0">
                <a:latin typeface="Arial" panose="020B0604020202020204" pitchFamily="34" charset="0"/>
                <a:cs typeface="Arial" panose="020B0604020202020204" pitchFamily="34" charset="0"/>
              </a:rPr>
              <a:t>PowerChart shortcut- </a:t>
            </a:r>
            <a:r>
              <a:rPr lang="en-US" sz="1400" dirty="0">
                <a:ea typeface="Times New Roman" panose="02020603050405020304" pitchFamily="18" charset="0"/>
              </a:rPr>
              <a:t>“Report Patient Safety Event”</a:t>
            </a:r>
            <a:endParaRPr lang="en-US" sz="1400" dirty="0">
              <a:latin typeface="Arial" panose="020B0604020202020204" pitchFamily="34" charset="0"/>
              <a:cs typeface="Arial" panose="020B0604020202020204" pitchFamily="34" charset="0"/>
            </a:endParaRPr>
          </a:p>
          <a:p>
            <a:pPr marL="0" indent="0">
              <a:lnSpc>
                <a:spcPct val="120000"/>
              </a:lnSpc>
              <a:spcBef>
                <a:spcPts val="0"/>
              </a:spcBef>
              <a:buNone/>
            </a:pPr>
            <a:endParaRPr lang="en-US" sz="1300" dirty="0">
              <a:latin typeface="Arial" panose="020B0604020202020204" pitchFamily="34" charset="0"/>
              <a:cs typeface="Arial" panose="020B0604020202020204" pitchFamily="34" charset="0"/>
            </a:endParaRPr>
          </a:p>
          <a:p>
            <a:pPr marL="0" indent="0">
              <a:lnSpc>
                <a:spcPct val="120000"/>
              </a:lnSpc>
              <a:spcBef>
                <a:spcPts val="0"/>
              </a:spcBef>
              <a:buNone/>
            </a:pPr>
            <a:r>
              <a:rPr lang="en-US" sz="1300" dirty="0">
                <a:latin typeface="Arial" panose="020B0604020202020204" pitchFamily="34" charset="0"/>
                <a:cs typeface="Arial" panose="020B0604020202020204" pitchFamily="34" charset="0"/>
              </a:rPr>
              <a:t>A short “how to report” video can be accessed below: </a:t>
            </a:r>
          </a:p>
          <a:p>
            <a:pPr marL="0" indent="0">
              <a:lnSpc>
                <a:spcPct val="120000"/>
              </a:lnSpc>
              <a:spcBef>
                <a:spcPts val="0"/>
              </a:spcBef>
              <a:buNone/>
            </a:pPr>
            <a:endParaRPr lang="en-US" sz="1300" dirty="0">
              <a:latin typeface="Arial" panose="020B0604020202020204" pitchFamily="34" charset="0"/>
              <a:cs typeface="Arial" panose="020B0604020202020204" pitchFamily="34" charset="0"/>
            </a:endParaRPr>
          </a:p>
          <a:p>
            <a:pPr marL="0" marR="0" indent="0">
              <a:spcBef>
                <a:spcPts val="0"/>
              </a:spcBef>
              <a:spcAft>
                <a:spcPts val="0"/>
              </a:spcAft>
              <a:buNone/>
            </a:pPr>
            <a:r>
              <a:rPr lang="en-US" sz="1400" u="sng" dirty="0">
                <a:solidFill>
                  <a:srgbClr val="0563C1"/>
                </a:solidFill>
                <a:latin typeface="Calibri" panose="020F050202020403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https://www.loom.com/share/ddc03ff2085644bf8aae86bc4ab1a93a</a:t>
            </a:r>
            <a:endParaRPr lang="en-US" sz="1400" dirty="0">
              <a:latin typeface="Calibri" panose="020F0502020204030204" pitchFamily="34" charset="0"/>
              <a:ea typeface="Calibri" panose="020F0502020204030204" pitchFamily="34" charset="0"/>
            </a:endParaRPr>
          </a:p>
          <a:p>
            <a:pPr marL="0" indent="0">
              <a:lnSpc>
                <a:spcPct val="120000"/>
              </a:lnSpc>
              <a:spcBef>
                <a:spcPts val="0"/>
              </a:spcBef>
              <a:buNone/>
            </a:pPr>
            <a:endParaRPr lang="en-US" sz="1300" b="1" dirty="0">
              <a:latin typeface="Arial" panose="020B0604020202020204" pitchFamily="34" charset="0"/>
              <a:cs typeface="Arial" panose="020B0604020202020204" pitchFamily="34" charset="0"/>
            </a:endParaRPr>
          </a:p>
          <a:p>
            <a:pPr marL="0" indent="0">
              <a:lnSpc>
                <a:spcPct val="120000"/>
              </a:lnSpc>
              <a:spcBef>
                <a:spcPts val="0"/>
              </a:spcBef>
              <a:buNone/>
            </a:pPr>
            <a:r>
              <a:rPr lang="en-US" sz="1300" b="1" dirty="0">
                <a:latin typeface="Arial" panose="020B0604020202020204" pitchFamily="34" charset="0"/>
                <a:cs typeface="Arial" panose="020B0604020202020204" pitchFamily="34" charset="0"/>
              </a:rPr>
              <a:t>Why should you report patient safety events?</a:t>
            </a:r>
          </a:p>
          <a:p>
            <a:pPr marL="0" indent="0">
              <a:lnSpc>
                <a:spcPct val="120000"/>
              </a:lnSpc>
              <a:spcBef>
                <a:spcPts val="0"/>
              </a:spcBef>
              <a:buNone/>
            </a:pPr>
            <a:r>
              <a:rPr lang="en-US" sz="1300" dirty="0">
                <a:latin typeface="Arial" panose="020B0604020202020204" pitchFamily="34" charset="0"/>
                <a:cs typeface="Arial" panose="020B0604020202020204" pitchFamily="34" charset="0"/>
              </a:rPr>
              <a:t>Reporting is essential to the identification and evaluation of errors for the purpose of identifying root causes and trends which leads to improving processes which is essential to reduce risk and prevent patient harm.   All team members are required to participate in the detection and reporting of any error, medication error, near miss, hazardous/unsafe condition, process failure, injuries involving patients, visitors and staff or a sentinel event.</a:t>
            </a:r>
          </a:p>
          <a:p>
            <a:pPr marL="0" indent="0">
              <a:buNone/>
            </a:pPr>
            <a:endParaRPr lang="en-US" sz="300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A40CFF21-FAB4-4FE2-B3A9-3BDF9E3E4D8B}"/>
              </a:ext>
            </a:extLst>
          </p:cNvPr>
          <p:cNvSpPr txBox="1"/>
          <p:nvPr/>
        </p:nvSpPr>
        <p:spPr>
          <a:xfrm>
            <a:off x="5389671" y="396582"/>
            <a:ext cx="3584000" cy="6032421"/>
          </a:xfrm>
          <a:prstGeom prst="rect">
            <a:avLst/>
          </a:prstGeom>
          <a:noFill/>
        </p:spPr>
        <p:txBody>
          <a:bodyPr wrap="square" rtlCol="0">
            <a:spAutoFit/>
          </a:bodyPr>
          <a:lstStyle/>
          <a:p>
            <a:r>
              <a:rPr lang="en-US" sz="1100" b="1" dirty="0">
                <a:latin typeface="Arial" panose="020B0604020202020204" pitchFamily="34" charset="0"/>
                <a:cs typeface="Arial" panose="020B0604020202020204" pitchFamily="34" charset="0"/>
              </a:rPr>
              <a:t>What you should report when entering a patient safety report:</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Any happening not consistent with routine patient care </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Any event not consistent with normal operations</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Any event that causes patient harm, or has the potential to cause harm</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A good catch or near miss-  an event if it did occur had the potential to cause harm</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Patient complaints and grievances </a:t>
            </a:r>
          </a:p>
          <a:p>
            <a:endParaRPr lang="en-US" sz="1100" b="1" dirty="0">
              <a:latin typeface="Arial" panose="020B0604020202020204" pitchFamily="34" charset="0"/>
              <a:cs typeface="Arial" panose="020B0604020202020204" pitchFamily="34" charset="0"/>
            </a:endParaRPr>
          </a:p>
          <a:p>
            <a:r>
              <a:rPr lang="en-US" sz="1100" b="1" dirty="0">
                <a:solidFill>
                  <a:prstClr val="black"/>
                </a:solidFill>
                <a:latin typeface="Arial" panose="020B0604020202020204" pitchFamily="34" charset="0"/>
                <a:cs typeface="Arial" panose="020B0604020202020204" pitchFamily="34" charset="0"/>
              </a:rPr>
              <a:t>Patient Safety Event </a:t>
            </a:r>
            <a:r>
              <a:rPr lang="en-US" sz="1100" b="1" dirty="0">
                <a:latin typeface="Arial" panose="020B0604020202020204" pitchFamily="34" charset="0"/>
                <a:cs typeface="Arial" panose="020B0604020202020204" pitchFamily="34" charset="0"/>
              </a:rPr>
              <a:t>Tips/Reminders</a:t>
            </a:r>
            <a:r>
              <a:rPr lang="en-US" sz="1100" dirty="0">
                <a:latin typeface="Arial" panose="020B0604020202020204" pitchFamily="34" charset="0"/>
                <a:cs typeface="Arial" panose="020B0604020202020204" pitchFamily="34" charset="0"/>
              </a:rPr>
              <a:t>:</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Enter as soon possible, so critical information is not forgotten (with-in 24 hours)</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Do not make copies of the </a:t>
            </a:r>
            <a:r>
              <a:rPr lang="en-US" sz="1100" dirty="0">
                <a:solidFill>
                  <a:prstClr val="black"/>
                </a:solidFill>
                <a:latin typeface="Arial" panose="020B0604020202020204" pitchFamily="34" charset="0"/>
                <a:cs typeface="Arial" panose="020B0604020202020204" pitchFamily="34" charset="0"/>
              </a:rPr>
              <a:t>Patient Safety Event</a:t>
            </a:r>
            <a:r>
              <a:rPr lang="en-US" sz="1100" dirty="0">
                <a:latin typeface="Arial" panose="020B0604020202020204" pitchFamily="34" charset="0"/>
                <a:cs typeface="Arial" panose="020B0604020202020204" pitchFamily="34" charset="0"/>
              </a:rPr>
              <a:t>                                                                           </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Do not document in a chart that a </a:t>
            </a:r>
            <a:r>
              <a:rPr lang="en-US" sz="1100" dirty="0">
                <a:solidFill>
                  <a:prstClr val="black"/>
                </a:solidFill>
                <a:latin typeface="Arial" panose="020B0604020202020204" pitchFamily="34" charset="0"/>
                <a:cs typeface="Arial" panose="020B0604020202020204" pitchFamily="34" charset="0"/>
              </a:rPr>
              <a:t>Patient Safety Event</a:t>
            </a:r>
            <a:r>
              <a:rPr lang="en-US" sz="1100" dirty="0">
                <a:latin typeface="Arial" panose="020B0604020202020204" pitchFamily="34" charset="0"/>
                <a:cs typeface="Arial" panose="020B0604020202020204" pitchFamily="34" charset="0"/>
              </a:rPr>
              <a:t> was submitted or request to submit a </a:t>
            </a:r>
            <a:r>
              <a:rPr lang="en-US" sz="1100" dirty="0">
                <a:solidFill>
                  <a:prstClr val="black"/>
                </a:solidFill>
                <a:latin typeface="Arial" panose="020B0604020202020204" pitchFamily="34" charset="0"/>
                <a:cs typeface="Arial" panose="020B0604020202020204" pitchFamily="34" charset="0"/>
              </a:rPr>
              <a:t>Patient Safety Event</a:t>
            </a:r>
            <a:r>
              <a:rPr lang="en-US" sz="1100" dirty="0">
                <a:latin typeface="Arial" panose="020B0604020202020204" pitchFamily="34" charset="0"/>
                <a:cs typeface="Arial" panose="020B0604020202020204" pitchFamily="34" charset="0"/>
              </a:rPr>
              <a:t>                                                         </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Do not point fingers at other people or departments, avoid hearsay, enter what you see </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Only report the facts</a:t>
            </a:r>
          </a:p>
          <a:p>
            <a:endParaRPr lang="en-US" sz="1100" dirty="0">
              <a:latin typeface="Arial" panose="020B0604020202020204" pitchFamily="34" charset="0"/>
              <a:cs typeface="Arial" panose="020B0604020202020204" pitchFamily="34" charset="0"/>
            </a:endParaRPr>
          </a:p>
          <a:p>
            <a:r>
              <a:rPr lang="en-US" sz="1100" b="1" dirty="0">
                <a:latin typeface="Arial" panose="020B0604020202020204" pitchFamily="34" charset="0"/>
                <a:cs typeface="Arial" panose="020B0604020202020204" pitchFamily="34" charset="0"/>
              </a:rPr>
              <a:t>Ensure patient safety</a:t>
            </a:r>
            <a:r>
              <a:rPr lang="en-US" sz="1100" dirty="0">
                <a:latin typeface="Arial" panose="020B0604020202020204" pitchFamily="34" charset="0"/>
                <a:cs typeface="Arial" panose="020B0604020202020204" pitchFamily="34" charset="0"/>
              </a:rPr>
              <a:t>- after any event that has occurred or hazardous condition has been identified, first and foremost staff should ensure the safety of the patient and notify the charge nurse and physician as appropriate.</a:t>
            </a:r>
          </a:p>
          <a:p>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If a patient or patient’s representative threatens to get a LAWYER-  DO NOT PANIC!</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Do Not engage in a conversation regarding their statement or the appropriateness of their concerns </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Contact Risk Management </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Continue to provide care</a:t>
            </a:r>
          </a:p>
          <a:p>
            <a:r>
              <a:rPr lang="en-US" sz="1200" dirty="0">
                <a:latin typeface="Arial" panose="020B0604020202020204" pitchFamily="34" charset="0"/>
                <a:cs typeface="Arial" panose="020B0604020202020204" pitchFamily="34" charset="0"/>
              </a:rPr>
              <a:t> </a:t>
            </a:r>
          </a:p>
        </p:txBody>
      </p:sp>
      <p:pic>
        <p:nvPicPr>
          <p:cNvPr id="12" name="Picture 11">
            <a:extLst>
              <a:ext uri="{FF2B5EF4-FFF2-40B4-BE49-F238E27FC236}">
                <a16:creationId xmlns:a16="http://schemas.microsoft.com/office/drawing/2014/main" id="{874AB4CE-EE94-453F-9FE8-813F8FD51757}"/>
              </a:ext>
            </a:extLst>
          </p:cNvPr>
          <p:cNvPicPr>
            <a:picLocks noChangeAspect="1"/>
          </p:cNvPicPr>
          <p:nvPr/>
        </p:nvPicPr>
        <p:blipFill>
          <a:blip r:embed="rId4"/>
          <a:stretch>
            <a:fillRect/>
          </a:stretch>
        </p:blipFill>
        <p:spPr>
          <a:xfrm>
            <a:off x="7607785" y="5728582"/>
            <a:ext cx="791024" cy="612878"/>
          </a:xfrm>
          <a:prstGeom prst="rect">
            <a:avLst/>
          </a:prstGeom>
        </p:spPr>
      </p:pic>
      <p:pic>
        <p:nvPicPr>
          <p:cNvPr id="6" name="Picture 5">
            <a:extLst>
              <a:ext uri="{FF2B5EF4-FFF2-40B4-BE49-F238E27FC236}">
                <a16:creationId xmlns:a16="http://schemas.microsoft.com/office/drawing/2014/main" id="{E9B7A76A-1B81-4A9C-81E2-D52AE425B3FE}"/>
              </a:ext>
            </a:extLst>
          </p:cNvPr>
          <p:cNvPicPr>
            <a:picLocks noChangeAspect="1"/>
          </p:cNvPicPr>
          <p:nvPr/>
        </p:nvPicPr>
        <p:blipFill>
          <a:blip r:embed="rId5"/>
          <a:stretch>
            <a:fillRect/>
          </a:stretch>
        </p:blipFill>
        <p:spPr>
          <a:xfrm>
            <a:off x="1811051" y="4093684"/>
            <a:ext cx="798740" cy="702433"/>
          </a:xfrm>
          <a:prstGeom prst="rect">
            <a:avLst/>
          </a:prstGeom>
        </p:spPr>
      </p:pic>
      <p:pic>
        <p:nvPicPr>
          <p:cNvPr id="5" name="Picture 4"/>
          <p:cNvPicPr>
            <a:picLocks noChangeAspect="1"/>
          </p:cNvPicPr>
          <p:nvPr/>
        </p:nvPicPr>
        <p:blipFill>
          <a:blip r:embed="rId6"/>
          <a:stretch>
            <a:fillRect/>
          </a:stretch>
        </p:blipFill>
        <p:spPr>
          <a:xfrm>
            <a:off x="1376130" y="2958617"/>
            <a:ext cx="2269106" cy="752506"/>
          </a:xfrm>
          <a:prstGeom prst="rect">
            <a:avLst/>
          </a:prstGeom>
        </p:spPr>
      </p:pic>
      <p:pic>
        <p:nvPicPr>
          <p:cNvPr id="9" name="Picture 8"/>
          <p:cNvPicPr>
            <a:picLocks noChangeAspect="1"/>
          </p:cNvPicPr>
          <p:nvPr/>
        </p:nvPicPr>
        <p:blipFill>
          <a:blip r:embed="rId7"/>
          <a:stretch>
            <a:fillRect/>
          </a:stretch>
        </p:blipFill>
        <p:spPr>
          <a:xfrm>
            <a:off x="3132004" y="3931203"/>
            <a:ext cx="1914792" cy="514422"/>
          </a:xfrm>
          <a:prstGeom prst="rect">
            <a:avLst/>
          </a:prstGeom>
        </p:spPr>
      </p:pic>
      <p:pic>
        <p:nvPicPr>
          <p:cNvPr id="11" name="Picture 10"/>
          <p:cNvPicPr>
            <a:picLocks noChangeAspect="1"/>
          </p:cNvPicPr>
          <p:nvPr/>
        </p:nvPicPr>
        <p:blipFill>
          <a:blip r:embed="rId8"/>
          <a:stretch>
            <a:fillRect/>
          </a:stretch>
        </p:blipFill>
        <p:spPr>
          <a:xfrm>
            <a:off x="3287266" y="4846371"/>
            <a:ext cx="1385341" cy="285790"/>
          </a:xfrm>
          <a:prstGeom prst="rect">
            <a:avLst/>
          </a:prstGeom>
        </p:spPr>
      </p:pic>
    </p:spTree>
    <p:extLst>
      <p:ext uri="{BB962C8B-B14F-4D97-AF65-F5344CB8AC3E}">
        <p14:creationId xmlns:p14="http://schemas.microsoft.com/office/powerpoint/2010/main" val="2463032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181578" y="159829"/>
            <a:ext cx="2675176" cy="359306"/>
          </a:xfrm>
        </p:spPr>
        <p:txBody>
          <a:bodyPr>
            <a:normAutofit/>
          </a:bodyPr>
          <a:lstStyle/>
          <a:p>
            <a:pPr algn="ctr"/>
            <a:r>
              <a:rPr lang="en-US" sz="1350" dirty="0"/>
              <a:t>Examples of reportable events:</a:t>
            </a:r>
          </a:p>
        </p:txBody>
      </p:sp>
      <p:sp>
        <p:nvSpPr>
          <p:cNvPr id="6" name="Content Placeholder 5"/>
          <p:cNvSpPr>
            <a:spLocks noGrp="1"/>
          </p:cNvSpPr>
          <p:nvPr>
            <p:ph sz="half" idx="2"/>
          </p:nvPr>
        </p:nvSpPr>
        <p:spPr>
          <a:xfrm>
            <a:off x="247458" y="519135"/>
            <a:ext cx="4324542" cy="5316070"/>
          </a:xfrm>
        </p:spPr>
        <p:txBody>
          <a:bodyPr>
            <a:normAutofit fontScale="25000" lnSpcReduction="20000"/>
          </a:bodyPr>
          <a:lstStyle/>
          <a:p>
            <a:pPr>
              <a:spcBef>
                <a:spcPts val="450"/>
              </a:spcBef>
            </a:pPr>
            <a:r>
              <a:rPr lang="en-US" sz="4400" dirty="0">
                <a:latin typeface="Arial" panose="020B0604020202020204" pitchFamily="34" charset="0"/>
                <a:cs typeface="Arial" panose="020B0604020202020204" pitchFamily="34" charset="0"/>
              </a:rPr>
              <a:t>Adverse Event – a patient safety event that resulted in harm to a patient.</a:t>
            </a:r>
          </a:p>
          <a:p>
            <a:pPr>
              <a:spcBef>
                <a:spcPts val="450"/>
              </a:spcBef>
            </a:pPr>
            <a:r>
              <a:rPr lang="en-US" sz="4400" dirty="0">
                <a:latin typeface="Arial" panose="020B0604020202020204" pitchFamily="34" charset="0"/>
                <a:cs typeface="Arial" panose="020B0604020202020204" pitchFamily="34" charset="0"/>
              </a:rPr>
              <a:t>No-harm event- a patient safety event that reaches the patient but does not cause harm. Near miss event (or “good catch”) – a patient safety event that did not touch the patient.</a:t>
            </a:r>
          </a:p>
          <a:p>
            <a:pPr>
              <a:spcBef>
                <a:spcPts val="450"/>
              </a:spcBef>
            </a:pPr>
            <a:r>
              <a:rPr lang="en-US" sz="4400" dirty="0">
                <a:latin typeface="Arial" panose="020B0604020202020204" pitchFamily="34" charset="0"/>
                <a:cs typeface="Arial" panose="020B0604020202020204" pitchFamily="34" charset="0"/>
              </a:rPr>
              <a:t>Hazardous condition (or unsafe condition)- a circumstance, other that the patient’s own disease process or condition, that increases the probability of an adverse event. </a:t>
            </a:r>
          </a:p>
          <a:p>
            <a:pPr>
              <a:spcBef>
                <a:spcPts val="450"/>
              </a:spcBef>
            </a:pPr>
            <a:r>
              <a:rPr lang="en-US" sz="4400" dirty="0">
                <a:latin typeface="Arial" panose="020B0604020202020204" pitchFamily="34" charset="0"/>
                <a:cs typeface="Arial" panose="020B0604020202020204" pitchFamily="34" charset="0"/>
              </a:rPr>
              <a:t>A </a:t>
            </a:r>
            <a:r>
              <a:rPr lang="en-US" sz="4400" b="1" dirty="0">
                <a:latin typeface="Arial" panose="020B0604020202020204" pitchFamily="34" charset="0"/>
                <a:cs typeface="Arial" panose="020B0604020202020204" pitchFamily="34" charset="0"/>
              </a:rPr>
              <a:t>sentinel event </a:t>
            </a:r>
            <a:r>
              <a:rPr lang="en-US" sz="4400" dirty="0">
                <a:latin typeface="Arial" panose="020B0604020202020204" pitchFamily="34" charset="0"/>
                <a:cs typeface="Arial" panose="020B0604020202020204" pitchFamily="34" charset="0"/>
              </a:rPr>
              <a:t>is a  patient safety event (not primarily related to the natural course of the patient’s illness or underlying condition) that reaches a patient and results in any of the following: </a:t>
            </a:r>
          </a:p>
          <a:p>
            <a:pPr lvl="1">
              <a:spcBef>
                <a:spcPts val="450"/>
              </a:spcBef>
            </a:pPr>
            <a:r>
              <a:rPr lang="en-US" sz="4400" dirty="0">
                <a:latin typeface="Arial" panose="020B0604020202020204" pitchFamily="34" charset="0"/>
                <a:cs typeface="Arial" panose="020B0604020202020204" pitchFamily="34" charset="0"/>
              </a:rPr>
              <a:t>Unexpected Death</a:t>
            </a:r>
          </a:p>
          <a:p>
            <a:pPr lvl="1">
              <a:spcBef>
                <a:spcPts val="450"/>
              </a:spcBef>
            </a:pPr>
            <a:r>
              <a:rPr lang="en-US" sz="4400" dirty="0">
                <a:latin typeface="Arial" panose="020B0604020202020204" pitchFamily="34" charset="0"/>
                <a:cs typeface="Arial" panose="020B0604020202020204" pitchFamily="34" charset="0"/>
              </a:rPr>
              <a:t>Permanent Harm</a:t>
            </a:r>
          </a:p>
          <a:p>
            <a:pPr lvl="1">
              <a:spcBef>
                <a:spcPts val="450"/>
              </a:spcBef>
            </a:pPr>
            <a:r>
              <a:rPr lang="en-US" sz="4400" dirty="0">
                <a:latin typeface="Arial" panose="020B0604020202020204" pitchFamily="34" charset="0"/>
                <a:cs typeface="Arial" panose="020B0604020202020204" pitchFamily="34" charset="0"/>
              </a:rPr>
              <a:t>Severe temporary harm – A critical, potentially life-threatening harm lasting for a limited time with no permanent residual but requires transfer to a higher level of care/monitoring for a prolonged period of time, transfer to a higher level of care for a life-threatening condition, or additional major surgery, procedure, or treatment to resolve the condition.</a:t>
            </a:r>
          </a:p>
          <a:p>
            <a:pPr lvl="1">
              <a:spcBef>
                <a:spcPts val="450"/>
              </a:spcBef>
            </a:pPr>
            <a:r>
              <a:rPr lang="en-US" sz="4400" dirty="0">
                <a:latin typeface="Arial" panose="020B0604020202020204" pitchFamily="34" charset="0"/>
                <a:cs typeface="Arial" panose="020B0604020202020204" pitchFamily="34" charset="0"/>
              </a:rPr>
              <a:t>Unanticipated death of a full-term infant.</a:t>
            </a:r>
          </a:p>
          <a:p>
            <a:pPr lvl="1">
              <a:spcBef>
                <a:spcPts val="450"/>
              </a:spcBef>
            </a:pPr>
            <a:r>
              <a:rPr lang="en-US" sz="4400" dirty="0">
                <a:latin typeface="Arial" panose="020B0604020202020204" pitchFamily="34" charset="0"/>
                <a:cs typeface="Arial" panose="020B0604020202020204" pitchFamily="34" charset="0"/>
              </a:rPr>
              <a:t>Patient Suicide. </a:t>
            </a:r>
            <a:r>
              <a:rPr lang="en-US" sz="4400" b="1" dirty="0">
                <a:latin typeface="Arial" panose="020B0604020202020204" pitchFamily="34" charset="0"/>
                <a:cs typeface="Arial" panose="020B0604020202020204" pitchFamily="34" charset="0"/>
              </a:rPr>
              <a:t>(State Mandated)</a:t>
            </a:r>
          </a:p>
          <a:p>
            <a:pPr lvl="1">
              <a:spcBef>
                <a:spcPts val="450"/>
              </a:spcBef>
            </a:pPr>
            <a:r>
              <a:rPr lang="en-US" sz="4400" dirty="0">
                <a:latin typeface="Arial" panose="020B0604020202020204" pitchFamily="34" charset="0"/>
                <a:cs typeface="Arial" panose="020B0604020202020204" pitchFamily="34" charset="0"/>
              </a:rPr>
              <a:t>An elopement that leads to a patient death or permanent harm.</a:t>
            </a:r>
          </a:p>
          <a:p>
            <a:pPr lvl="1">
              <a:spcBef>
                <a:spcPts val="450"/>
              </a:spcBef>
            </a:pPr>
            <a:r>
              <a:rPr lang="en-US" sz="4400" dirty="0">
                <a:latin typeface="Arial" panose="020B0604020202020204" pitchFamily="34" charset="0"/>
                <a:cs typeface="Arial" panose="020B0604020202020204" pitchFamily="34" charset="0"/>
              </a:rPr>
              <a:t>Hemolytic transfusion reaction involving administration of blood or blood products having major blood group incompatibilities (ABO, Rh, other blood groups).</a:t>
            </a:r>
          </a:p>
          <a:p>
            <a:pPr lvl="1">
              <a:spcBef>
                <a:spcPts val="450"/>
              </a:spcBef>
            </a:pPr>
            <a:r>
              <a:rPr lang="en-US" sz="4400" dirty="0">
                <a:latin typeface="Arial" panose="020B0604020202020204" pitchFamily="34" charset="0"/>
                <a:cs typeface="Arial" panose="020B0604020202020204" pitchFamily="34" charset="0"/>
              </a:rPr>
              <a:t>Invasive procedure, including surgery, on the wrong patient, at the wrong site, or that is the wrong (unintended) procedure.</a:t>
            </a:r>
          </a:p>
          <a:p>
            <a:pPr lvl="1">
              <a:spcBef>
                <a:spcPts val="450"/>
              </a:spcBef>
            </a:pPr>
            <a:r>
              <a:rPr lang="en-US" sz="4400" dirty="0">
                <a:latin typeface="Arial" panose="020B0604020202020204" pitchFamily="34" charset="0"/>
                <a:cs typeface="Arial" panose="020B0604020202020204" pitchFamily="34" charset="0"/>
              </a:rPr>
              <a:t>Assault or rape.</a:t>
            </a:r>
          </a:p>
          <a:p>
            <a:pPr lvl="1">
              <a:spcBef>
                <a:spcPts val="450"/>
              </a:spcBef>
            </a:pPr>
            <a:r>
              <a:rPr lang="en-US" sz="4400" dirty="0">
                <a:latin typeface="Arial" panose="020B0604020202020204" pitchFamily="34" charset="0"/>
                <a:cs typeface="Arial" panose="020B0604020202020204" pitchFamily="34" charset="0"/>
              </a:rPr>
              <a:t>Unintended retention of a foreign object in a patient after an invasive procedure, including surgery.</a:t>
            </a:r>
          </a:p>
          <a:p>
            <a:pPr lvl="1">
              <a:spcBef>
                <a:spcPts val="450"/>
              </a:spcBef>
            </a:pPr>
            <a:r>
              <a:rPr lang="en-US" sz="4400" dirty="0">
                <a:latin typeface="Arial" panose="020B0604020202020204" pitchFamily="34" charset="0"/>
                <a:cs typeface="Arial" panose="020B0604020202020204" pitchFamily="34" charset="0"/>
              </a:rPr>
              <a:t>Any intrapartum (related to the birth process) maternal death.</a:t>
            </a:r>
          </a:p>
          <a:p>
            <a:pPr lvl="1">
              <a:spcBef>
                <a:spcPts val="450"/>
              </a:spcBef>
            </a:pPr>
            <a:r>
              <a:rPr lang="en-US" sz="4400" dirty="0">
                <a:latin typeface="Arial" panose="020B0604020202020204" pitchFamily="34" charset="0"/>
                <a:cs typeface="Arial" panose="020B0604020202020204" pitchFamily="34" charset="0"/>
              </a:rPr>
              <a:t>Severe maternal morbidity (not primarily relates to the natural course of the patient’s illness or underlying condition) when it reaches a patient and results in permanent harm or severe temporary harm.</a:t>
            </a:r>
          </a:p>
          <a:p>
            <a:pPr marL="0" indent="0">
              <a:lnSpc>
                <a:spcPct val="60000"/>
              </a:lnSpc>
              <a:buNone/>
            </a:pPr>
            <a:endParaRPr lang="en-US" sz="4400" dirty="0">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13" name="TextBox 12">
            <a:extLst>
              <a:ext uri="{FF2B5EF4-FFF2-40B4-BE49-F238E27FC236}">
                <a16:creationId xmlns:a16="http://schemas.microsoft.com/office/drawing/2014/main" id="{9EECFA11-93B6-4C4D-A2A1-F64B45DFFB69}"/>
              </a:ext>
            </a:extLst>
          </p:cNvPr>
          <p:cNvSpPr txBox="1"/>
          <p:nvPr/>
        </p:nvSpPr>
        <p:spPr>
          <a:xfrm>
            <a:off x="4571998" y="511548"/>
            <a:ext cx="3818060" cy="3939540"/>
          </a:xfrm>
          <a:prstGeom prst="rect">
            <a:avLst/>
          </a:prstGeom>
          <a:noFill/>
          <a:ln>
            <a:noFill/>
          </a:ln>
        </p:spPr>
        <p:txBody>
          <a:bodyPr wrap="square" rtlCol="0">
            <a:spAutoFit/>
          </a:bodyPr>
          <a:lstStyle/>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All Falls</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All AMA’s</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Employee or other Staff Injuries </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Diagnosis or treatment errors</a:t>
            </a:r>
          </a:p>
          <a:p>
            <a:r>
              <a:rPr lang="en-US" sz="1100" dirty="0">
                <a:latin typeface="Arial" panose="020B0604020202020204" pitchFamily="34" charset="0"/>
                <a:cs typeface="Arial" panose="020B0604020202020204" pitchFamily="34" charset="0"/>
              </a:rPr>
              <a:t>**Medication errors, adverse drug events</a:t>
            </a:r>
          </a:p>
          <a:p>
            <a:pPr marL="115888" indent="-115888"/>
            <a:r>
              <a:rPr lang="en-US" sz="1100" dirty="0">
                <a:latin typeface="Arial" panose="020B0604020202020204" pitchFamily="34" charset="0"/>
                <a:cs typeface="Arial" panose="020B0604020202020204" pitchFamily="34" charset="0"/>
              </a:rPr>
              <a:t>**All new, new staged 3 and 4, and all unstageable  pressure ulcers acquired after admission/presentation</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Surgical site infections</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Equipment patient injuries </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Patient injury associated with the use of contaminated drugs</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Lost Specimens</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Diagnostic events leading to delay of care (lab, Radiology, Respiratory)</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ID/Documentation/Consents (</a:t>
            </a:r>
            <a:r>
              <a:rPr lang="en-US" sz="900" dirty="0">
                <a:latin typeface="Arial" panose="020B0604020202020204" pitchFamily="34" charset="0"/>
                <a:cs typeface="Arial" panose="020B0604020202020204" pitchFamily="34" charset="0"/>
              </a:rPr>
              <a:t>wrong MRN, incorrect consent)</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Infection Control Issues</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Environment</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Patient Complaints/Grievances </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Deviation from policy/protocol (education/training)</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Lost Items such as: glasses, dentures, hearing aides </a:t>
            </a:r>
            <a:r>
              <a:rPr lang="en-US" sz="1000" b="1" dirty="0">
                <a:latin typeface="Arial" panose="020B0604020202020204" pitchFamily="34" charset="0"/>
                <a:cs typeface="Arial" panose="020B0604020202020204" pitchFamily="34" charset="0"/>
              </a:rPr>
              <a:t>(see policy MCH-4031) use yellow bags/label bags</a:t>
            </a:r>
          </a:p>
          <a:p>
            <a:pPr marL="128588" indent="-128588">
              <a:buFont typeface="Arial" panose="020B0604020202020204" pitchFamily="34" charset="0"/>
              <a:buChar char="•"/>
            </a:pPr>
            <a:r>
              <a:rPr lang="en-US" sz="1000" dirty="0">
                <a:latin typeface="Arial" panose="020B0604020202020204" pitchFamily="34" charset="0"/>
                <a:cs typeface="Arial" panose="020B0604020202020204" pitchFamily="34" charset="0"/>
              </a:rPr>
              <a:t>Other reportable events</a:t>
            </a:r>
          </a:p>
          <a:p>
            <a:pPr marL="128588" indent="-128588">
              <a:buFont typeface="Arial" panose="020B0604020202020204" pitchFamily="34" charset="0"/>
              <a:buChar char="•"/>
            </a:pPr>
            <a:endParaRPr lang="en-US" sz="1000" b="1" dirty="0">
              <a:latin typeface="Arial" panose="020B0604020202020204" pitchFamily="34" charset="0"/>
              <a:cs typeface="Arial" panose="020B0604020202020204" pitchFamily="34" charset="0"/>
            </a:endParaRPr>
          </a:p>
        </p:txBody>
      </p:sp>
      <p:pic>
        <p:nvPicPr>
          <p:cNvPr id="14" name="Picture 13">
            <a:extLst>
              <a:ext uri="{FF2B5EF4-FFF2-40B4-BE49-F238E27FC236}">
                <a16:creationId xmlns:a16="http://schemas.microsoft.com/office/drawing/2014/main" id="{4FBF9E20-C5F6-45A3-B0FC-C228CBD7E610}"/>
              </a:ext>
            </a:extLst>
          </p:cNvPr>
          <p:cNvPicPr>
            <a:picLocks noChangeAspect="1"/>
          </p:cNvPicPr>
          <p:nvPr/>
        </p:nvPicPr>
        <p:blipFill>
          <a:blip r:embed="rId2"/>
          <a:stretch>
            <a:fillRect/>
          </a:stretch>
        </p:blipFill>
        <p:spPr>
          <a:xfrm>
            <a:off x="7360624" y="5610841"/>
            <a:ext cx="1535918" cy="945782"/>
          </a:xfrm>
          <a:prstGeom prst="rect">
            <a:avLst/>
          </a:prstGeom>
        </p:spPr>
      </p:pic>
      <p:sp>
        <p:nvSpPr>
          <p:cNvPr id="15" name="TextBox 14">
            <a:extLst>
              <a:ext uri="{FF2B5EF4-FFF2-40B4-BE49-F238E27FC236}">
                <a16:creationId xmlns:a16="http://schemas.microsoft.com/office/drawing/2014/main" id="{599480F6-F37B-4A73-8962-F01F3A5EB249}"/>
              </a:ext>
            </a:extLst>
          </p:cNvPr>
          <p:cNvSpPr txBox="1"/>
          <p:nvPr/>
        </p:nvSpPr>
        <p:spPr>
          <a:xfrm>
            <a:off x="4686687" y="5906868"/>
            <a:ext cx="2798842" cy="507831"/>
          </a:xfrm>
          <a:prstGeom prst="rect">
            <a:avLst/>
          </a:prstGeom>
          <a:noFill/>
        </p:spPr>
        <p:txBody>
          <a:bodyPr wrap="square" rtlCol="0">
            <a:spAutoFit/>
          </a:bodyPr>
          <a:lstStyle/>
          <a:p>
            <a:r>
              <a:rPr lang="en-US" sz="900" b="1" dirty="0">
                <a:latin typeface="Arial" panose="020B0604020202020204" pitchFamily="34" charset="0"/>
                <a:cs typeface="Arial" panose="020B0604020202020204" pitchFamily="34" charset="0"/>
              </a:rPr>
              <a:t>Contact Risk Management, Mary Gallegos at 432-640- 2487 or by email at mgallegos1@echd.org </a:t>
            </a:r>
          </a:p>
        </p:txBody>
      </p:sp>
      <p:sp>
        <p:nvSpPr>
          <p:cNvPr id="16" name="Rectangle 15">
            <a:extLst>
              <a:ext uri="{FF2B5EF4-FFF2-40B4-BE49-F238E27FC236}">
                <a16:creationId xmlns:a16="http://schemas.microsoft.com/office/drawing/2014/main" id="{FB235654-39A4-45ED-B11E-034A28F8712A}"/>
              </a:ext>
            </a:extLst>
          </p:cNvPr>
          <p:cNvSpPr/>
          <p:nvPr/>
        </p:nvSpPr>
        <p:spPr>
          <a:xfrm>
            <a:off x="4572000" y="4373484"/>
            <a:ext cx="4467726" cy="1615827"/>
          </a:xfrm>
          <a:prstGeom prst="rect">
            <a:avLst/>
          </a:prstGeom>
        </p:spPr>
        <p:txBody>
          <a:bodyPr wrap="square">
            <a:spAutoFit/>
          </a:bodyPr>
          <a:lstStyle/>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Patient Safety Event Reporting System Policy MCH-4012</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Personal Injury Occurrence and Emergency Care Policy MCH- 4029</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NON-Punitive Reporting Policy MCH-4046</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Chain of Command Issue Resolution Policy MCH- 1071</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Sentinel Event/Patient Safety Event Policy MCH-4024 </a:t>
            </a:r>
          </a:p>
          <a:p>
            <a:pPr marL="128588" indent="-128588">
              <a:buFont typeface="Arial" panose="020B0604020202020204" pitchFamily="34" charset="0"/>
              <a:buChar char="•"/>
            </a:pPr>
            <a:r>
              <a:rPr lang="en-US" sz="1100" dirty="0">
                <a:latin typeface="Arial" panose="020B0604020202020204" pitchFamily="34" charset="0"/>
                <a:cs typeface="Arial" panose="020B0604020202020204" pitchFamily="34" charset="0"/>
              </a:rPr>
              <a:t>Safe Medical Device Act MCH-4025</a:t>
            </a:r>
          </a:p>
          <a:p>
            <a:pPr marL="128588" indent="-128588">
              <a:buFont typeface="Arial" panose="020B0604020202020204" pitchFamily="34" charset="0"/>
              <a:buChar char="•"/>
            </a:pPr>
            <a:r>
              <a:rPr lang="en-US" sz="1100" dirty="0">
                <a:highlight>
                  <a:srgbClr val="FFFF00"/>
                </a:highlight>
                <a:latin typeface="Arial" panose="020B0604020202020204" pitchFamily="34" charset="0"/>
                <a:cs typeface="Arial" panose="020B0604020202020204" pitchFamily="34" charset="0"/>
              </a:rPr>
              <a:t>Patient Complaint and Grievances MCH-2049 </a:t>
            </a:r>
          </a:p>
          <a:p>
            <a:r>
              <a:rPr lang="en-US" sz="1100" dirty="0">
                <a:highlight>
                  <a:srgbClr val="FFFF00"/>
                </a:highlight>
                <a:latin typeface="Arial" panose="020B0604020202020204" pitchFamily="34" charset="0"/>
                <a:cs typeface="Arial" panose="020B0604020202020204" pitchFamily="34" charset="0"/>
              </a:rPr>
              <a:t>** Call 640-2293)</a:t>
            </a:r>
          </a:p>
        </p:txBody>
      </p:sp>
      <p:sp>
        <p:nvSpPr>
          <p:cNvPr id="17" name="TextBox 16">
            <a:extLst>
              <a:ext uri="{FF2B5EF4-FFF2-40B4-BE49-F238E27FC236}">
                <a16:creationId xmlns:a16="http://schemas.microsoft.com/office/drawing/2014/main" id="{441F05F2-DED7-455D-813E-2490E78E68B3}"/>
              </a:ext>
            </a:extLst>
          </p:cNvPr>
          <p:cNvSpPr txBox="1"/>
          <p:nvPr/>
        </p:nvSpPr>
        <p:spPr>
          <a:xfrm>
            <a:off x="4571998" y="4121329"/>
            <a:ext cx="4079093" cy="369332"/>
          </a:xfrm>
          <a:prstGeom prst="rect">
            <a:avLst/>
          </a:prstGeom>
          <a:noFill/>
        </p:spPr>
        <p:txBody>
          <a:bodyPr wrap="square" rtlCol="0">
            <a:spAutoFit/>
          </a:bodyPr>
          <a:lstStyle/>
          <a:p>
            <a:r>
              <a:rPr lang="en-US" sz="900" b="1" dirty="0">
                <a:latin typeface="Arial" panose="020B0604020202020204" pitchFamily="34" charset="0"/>
                <a:cs typeface="Arial" panose="020B0604020202020204" pitchFamily="34" charset="0"/>
              </a:rPr>
              <a:t>Review the following policies to learn more about patient safety and reporting:</a:t>
            </a:r>
          </a:p>
        </p:txBody>
      </p:sp>
    </p:spTree>
    <p:extLst>
      <p:ext uri="{BB962C8B-B14F-4D97-AF65-F5344CB8AC3E}">
        <p14:creationId xmlns:p14="http://schemas.microsoft.com/office/powerpoint/2010/main" val="2384658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38D39A5-B8D7-42AE-B013-2A25BE450564}"/>
              </a:ext>
            </a:extLst>
          </p:cNvPr>
          <p:cNvPicPr>
            <a:picLocks noChangeAspect="1"/>
          </p:cNvPicPr>
          <p:nvPr/>
        </p:nvPicPr>
        <p:blipFill>
          <a:blip r:embed="rId2"/>
          <a:stretch>
            <a:fillRect/>
          </a:stretch>
        </p:blipFill>
        <p:spPr>
          <a:xfrm>
            <a:off x="348131" y="3575319"/>
            <a:ext cx="3845818" cy="2624637"/>
          </a:xfrm>
          <a:prstGeom prst="rect">
            <a:avLst/>
          </a:prstGeom>
        </p:spPr>
      </p:pic>
      <p:cxnSp>
        <p:nvCxnSpPr>
          <p:cNvPr id="15" name="Straight Connector 14">
            <a:extLst>
              <a:ext uri="{FF2B5EF4-FFF2-40B4-BE49-F238E27FC236}">
                <a16:creationId xmlns:a16="http://schemas.microsoft.com/office/drawing/2014/main" id="{91B6081D-D3E8-4209-B85B-EB1C655A627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568410" y="1111170"/>
            <a:ext cx="8280" cy="4645103"/>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75BE60AA-CAEB-4FD5-9F3A-87A1BC28B9CC}"/>
              </a:ext>
            </a:extLst>
          </p:cNvPr>
          <p:cNvPicPr>
            <a:picLocks noChangeAspect="1"/>
          </p:cNvPicPr>
          <p:nvPr/>
        </p:nvPicPr>
        <p:blipFill>
          <a:blip r:embed="rId3"/>
          <a:stretch>
            <a:fillRect/>
          </a:stretch>
        </p:blipFill>
        <p:spPr>
          <a:xfrm>
            <a:off x="348130" y="682874"/>
            <a:ext cx="4057616" cy="2515919"/>
          </a:xfrm>
          <a:prstGeom prst="rect">
            <a:avLst/>
          </a:prstGeom>
        </p:spPr>
      </p:pic>
      <p:cxnSp>
        <p:nvCxnSpPr>
          <p:cNvPr id="17" name="Straight Connector 16">
            <a:extLst>
              <a:ext uri="{FF2B5EF4-FFF2-40B4-BE49-F238E27FC236}">
                <a16:creationId xmlns:a16="http://schemas.microsoft.com/office/drawing/2014/main" id="{28CA55E4-1295-45C8-BA05-5A9E705B749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52270" y="3428998"/>
            <a:ext cx="3141678" cy="1"/>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8C5794E-A9A1-4A23-AF68-C79A782233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7750" y="3428998"/>
            <a:ext cx="3141678" cy="1"/>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917322CC-67B1-442D-BA91-EDA3362E0DFA}"/>
              </a:ext>
            </a:extLst>
          </p:cNvPr>
          <p:cNvPicPr>
            <a:picLocks noChangeAspect="1"/>
          </p:cNvPicPr>
          <p:nvPr/>
        </p:nvPicPr>
        <p:blipFill>
          <a:blip r:embed="rId4"/>
          <a:stretch>
            <a:fillRect/>
          </a:stretch>
        </p:blipFill>
        <p:spPr>
          <a:xfrm>
            <a:off x="4975685" y="3550498"/>
            <a:ext cx="3331489" cy="2674296"/>
          </a:xfrm>
          <a:prstGeom prst="rect">
            <a:avLst/>
          </a:prstGeom>
        </p:spPr>
      </p:pic>
      <p:sp>
        <p:nvSpPr>
          <p:cNvPr id="11" name="TextBox 10">
            <a:extLst>
              <a:ext uri="{FF2B5EF4-FFF2-40B4-BE49-F238E27FC236}">
                <a16:creationId xmlns:a16="http://schemas.microsoft.com/office/drawing/2014/main" id="{BE367C99-F032-4D1B-8D51-3A91E12D9457}"/>
              </a:ext>
            </a:extLst>
          </p:cNvPr>
          <p:cNvSpPr txBox="1"/>
          <p:nvPr/>
        </p:nvSpPr>
        <p:spPr>
          <a:xfrm>
            <a:off x="2729714" y="5176753"/>
            <a:ext cx="1220038" cy="646331"/>
          </a:xfrm>
          <a:prstGeom prst="rect">
            <a:avLst/>
          </a:prstGeom>
          <a:noFill/>
        </p:spPr>
        <p:txBody>
          <a:bodyPr wrap="square" rtlCol="0">
            <a:spAutoFit/>
          </a:bodyPr>
          <a:lstStyle/>
          <a:p>
            <a:r>
              <a:rPr lang="en-US" sz="1200" b="1" dirty="0"/>
              <a:t>Step 1- Enter Date/Time of Event</a:t>
            </a:r>
          </a:p>
        </p:txBody>
      </p:sp>
      <p:sp>
        <p:nvSpPr>
          <p:cNvPr id="12" name="Rectangle 11">
            <a:extLst>
              <a:ext uri="{FF2B5EF4-FFF2-40B4-BE49-F238E27FC236}">
                <a16:creationId xmlns:a16="http://schemas.microsoft.com/office/drawing/2014/main" id="{16CEE83C-5FB9-4754-8745-EBC1C4F6FEAF}"/>
              </a:ext>
            </a:extLst>
          </p:cNvPr>
          <p:cNvSpPr/>
          <p:nvPr/>
        </p:nvSpPr>
        <p:spPr>
          <a:xfrm>
            <a:off x="7138502" y="5109942"/>
            <a:ext cx="630878" cy="646331"/>
          </a:xfrm>
          <a:prstGeom prst="rect">
            <a:avLst/>
          </a:prstGeom>
        </p:spPr>
        <p:txBody>
          <a:bodyPr wrap="none">
            <a:spAutoFit/>
          </a:bodyPr>
          <a:lstStyle/>
          <a:p>
            <a:r>
              <a:rPr lang="en-US" sz="1200" b="1" dirty="0"/>
              <a:t>Step 2-</a:t>
            </a:r>
          </a:p>
          <a:p>
            <a:r>
              <a:rPr lang="en-US" sz="1200" b="1" dirty="0"/>
              <a:t>Select </a:t>
            </a:r>
          </a:p>
          <a:p>
            <a:r>
              <a:rPr lang="en-US" sz="1200" b="1" dirty="0"/>
              <a:t>Facility</a:t>
            </a:r>
          </a:p>
        </p:txBody>
      </p:sp>
      <p:pic>
        <p:nvPicPr>
          <p:cNvPr id="16" name="Picture 15">
            <a:extLst>
              <a:ext uri="{FF2B5EF4-FFF2-40B4-BE49-F238E27FC236}">
                <a16:creationId xmlns:a16="http://schemas.microsoft.com/office/drawing/2014/main" id="{AF04B6B0-D987-4E66-9A9C-D61F7DBE6040}"/>
              </a:ext>
            </a:extLst>
          </p:cNvPr>
          <p:cNvPicPr>
            <a:picLocks noChangeAspect="1"/>
          </p:cNvPicPr>
          <p:nvPr/>
        </p:nvPicPr>
        <p:blipFill>
          <a:blip r:embed="rId5"/>
          <a:stretch>
            <a:fillRect/>
          </a:stretch>
        </p:blipFill>
        <p:spPr>
          <a:xfrm>
            <a:off x="5321532" y="791579"/>
            <a:ext cx="3331489" cy="2515920"/>
          </a:xfrm>
          <a:prstGeom prst="rect">
            <a:avLst/>
          </a:prstGeom>
        </p:spPr>
      </p:pic>
      <p:sp>
        <p:nvSpPr>
          <p:cNvPr id="18" name="TextBox 17">
            <a:extLst>
              <a:ext uri="{FF2B5EF4-FFF2-40B4-BE49-F238E27FC236}">
                <a16:creationId xmlns:a16="http://schemas.microsoft.com/office/drawing/2014/main" id="{A6CC0E49-B386-42CE-8806-4BC1373C692F}"/>
              </a:ext>
            </a:extLst>
          </p:cNvPr>
          <p:cNvSpPr txBox="1"/>
          <p:nvPr/>
        </p:nvSpPr>
        <p:spPr>
          <a:xfrm>
            <a:off x="2510539" y="2984000"/>
            <a:ext cx="1887411" cy="338554"/>
          </a:xfrm>
          <a:prstGeom prst="rect">
            <a:avLst/>
          </a:prstGeom>
          <a:noFill/>
        </p:spPr>
        <p:txBody>
          <a:bodyPr wrap="square" rtlCol="0">
            <a:spAutoFit/>
          </a:bodyPr>
          <a:lstStyle/>
          <a:p>
            <a:r>
              <a:rPr lang="en-US" sz="1600" dirty="0"/>
              <a:t>Employee Injuries</a:t>
            </a:r>
          </a:p>
        </p:txBody>
      </p:sp>
      <p:cxnSp>
        <p:nvCxnSpPr>
          <p:cNvPr id="21" name="Straight Arrow Connector 20">
            <a:extLst>
              <a:ext uri="{FF2B5EF4-FFF2-40B4-BE49-F238E27FC236}">
                <a16:creationId xmlns:a16="http://schemas.microsoft.com/office/drawing/2014/main" id="{406E88AA-159F-4FA5-A859-8FA55928B76A}"/>
              </a:ext>
            </a:extLst>
          </p:cNvPr>
          <p:cNvCxnSpPr/>
          <p:nvPr/>
        </p:nvCxnSpPr>
        <p:spPr>
          <a:xfrm flipV="1">
            <a:off x="3209889" y="2239272"/>
            <a:ext cx="665748" cy="85459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A2572392-1242-48A4-9A11-73775CC80F8D}"/>
              </a:ext>
            </a:extLst>
          </p:cNvPr>
          <p:cNvSpPr txBox="1"/>
          <p:nvPr/>
        </p:nvSpPr>
        <p:spPr>
          <a:xfrm>
            <a:off x="6987276" y="1751705"/>
            <a:ext cx="962762" cy="830997"/>
          </a:xfrm>
          <a:prstGeom prst="rect">
            <a:avLst/>
          </a:prstGeom>
          <a:noFill/>
        </p:spPr>
        <p:txBody>
          <a:bodyPr wrap="square" rtlCol="0">
            <a:spAutoFit/>
          </a:bodyPr>
          <a:lstStyle/>
          <a:p>
            <a:r>
              <a:rPr lang="en-US" sz="1200" b="1" dirty="0"/>
              <a:t>Select Event Type from drop down menu</a:t>
            </a:r>
          </a:p>
        </p:txBody>
      </p:sp>
      <p:sp>
        <p:nvSpPr>
          <p:cNvPr id="2" name="TextBox 1">
            <a:extLst>
              <a:ext uri="{FF2B5EF4-FFF2-40B4-BE49-F238E27FC236}">
                <a16:creationId xmlns:a16="http://schemas.microsoft.com/office/drawing/2014/main" id="{1F716985-EED2-4B88-881B-F3EF7CCBEE5C}"/>
              </a:ext>
            </a:extLst>
          </p:cNvPr>
          <p:cNvSpPr txBox="1"/>
          <p:nvPr/>
        </p:nvSpPr>
        <p:spPr>
          <a:xfrm>
            <a:off x="2721223" y="159957"/>
            <a:ext cx="3448794" cy="553998"/>
          </a:xfrm>
          <a:prstGeom prst="rect">
            <a:avLst/>
          </a:prstGeom>
          <a:noFill/>
        </p:spPr>
        <p:txBody>
          <a:bodyPr wrap="square" rtlCol="0">
            <a:spAutoFit/>
          </a:bodyPr>
          <a:lstStyle/>
          <a:p>
            <a:pPr algn="ctr"/>
            <a:r>
              <a:rPr lang="en-US" dirty="0"/>
              <a:t>Patient Event Reporting System </a:t>
            </a:r>
            <a:r>
              <a:rPr lang="en-US" sz="1200" dirty="0"/>
              <a:t>(screen shots on how to use)</a:t>
            </a:r>
          </a:p>
        </p:txBody>
      </p:sp>
    </p:spTree>
    <p:extLst>
      <p:ext uri="{BB962C8B-B14F-4D97-AF65-F5344CB8AC3E}">
        <p14:creationId xmlns:p14="http://schemas.microsoft.com/office/powerpoint/2010/main" val="2396152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9527FCEA-6143-4C5E-8C45-8AC9237ADE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50000"/>
              <a:lumOff val="5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1A9F23AD-7A55-49F3-A3EC-743F47F36B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7090"/>
            <a:ext cx="5056386" cy="5897880"/>
          </a:xfrm>
          <a:prstGeom prst="rect">
            <a:avLst/>
          </a:prstGeom>
          <a:solidFill>
            <a:srgbClr val="FFFFFF"/>
          </a:solidFill>
          <a:ln w="19050">
            <a:solidFill>
              <a:schemeClr val="tx1">
                <a:lumMod val="50000"/>
                <a:lumOff val="50000"/>
                <a:alpha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D7D9F91F-72C9-4DB9-ABD0-A8180D8262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480060"/>
            <a:ext cx="3135249" cy="2788074"/>
          </a:xfrm>
          <a:prstGeom prst="rect">
            <a:avLst/>
          </a:prstGeom>
          <a:solidFill>
            <a:srgbClr val="FFFFFF"/>
          </a:solidFill>
          <a:ln w="19050">
            <a:solidFill>
              <a:schemeClr val="tx1">
                <a:lumMod val="50000"/>
                <a:lumOff val="50000"/>
                <a:alpha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BE016956-CE9F-4946-8834-A8BC3529D0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603670"/>
            <a:ext cx="3135249" cy="2788074"/>
          </a:xfrm>
          <a:prstGeom prst="rect">
            <a:avLst/>
          </a:prstGeom>
          <a:solidFill>
            <a:srgbClr val="FFFFFF"/>
          </a:solidFill>
          <a:ln w="19050">
            <a:solidFill>
              <a:schemeClr val="tx1">
                <a:lumMod val="50000"/>
                <a:lumOff val="50000"/>
                <a:alpha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5AADD684-FD4E-4B12-B130-A11C2E6F9F29}"/>
              </a:ext>
            </a:extLst>
          </p:cNvPr>
          <p:cNvPicPr>
            <a:picLocks noChangeAspect="1"/>
          </p:cNvPicPr>
          <p:nvPr/>
        </p:nvPicPr>
        <p:blipFill>
          <a:blip r:embed="rId2"/>
          <a:stretch>
            <a:fillRect/>
          </a:stretch>
        </p:blipFill>
        <p:spPr>
          <a:xfrm>
            <a:off x="783075" y="632160"/>
            <a:ext cx="4084841" cy="2724403"/>
          </a:xfrm>
          <a:prstGeom prst="rect">
            <a:avLst/>
          </a:prstGeom>
        </p:spPr>
      </p:pic>
      <p:pic>
        <p:nvPicPr>
          <p:cNvPr id="5" name="Picture 4">
            <a:extLst>
              <a:ext uri="{FF2B5EF4-FFF2-40B4-BE49-F238E27FC236}">
                <a16:creationId xmlns:a16="http://schemas.microsoft.com/office/drawing/2014/main" id="{A525BAA7-B62E-4E5A-88E0-165150DA10EE}"/>
              </a:ext>
            </a:extLst>
          </p:cNvPr>
          <p:cNvPicPr>
            <a:picLocks noChangeAspect="1"/>
          </p:cNvPicPr>
          <p:nvPr/>
        </p:nvPicPr>
        <p:blipFill>
          <a:blip r:embed="rId3"/>
          <a:stretch>
            <a:fillRect/>
          </a:stretch>
        </p:blipFill>
        <p:spPr>
          <a:xfrm>
            <a:off x="717301" y="3556333"/>
            <a:ext cx="3685365" cy="2043435"/>
          </a:xfrm>
          <a:prstGeom prst="rect">
            <a:avLst/>
          </a:prstGeom>
        </p:spPr>
      </p:pic>
      <p:sp>
        <p:nvSpPr>
          <p:cNvPr id="10" name="TextBox 9">
            <a:extLst>
              <a:ext uri="{FF2B5EF4-FFF2-40B4-BE49-F238E27FC236}">
                <a16:creationId xmlns:a16="http://schemas.microsoft.com/office/drawing/2014/main" id="{D53B59EC-C74F-4A90-BC7F-5110A0FBF0E1}"/>
              </a:ext>
            </a:extLst>
          </p:cNvPr>
          <p:cNvSpPr txBox="1"/>
          <p:nvPr/>
        </p:nvSpPr>
        <p:spPr>
          <a:xfrm>
            <a:off x="804334" y="5599768"/>
            <a:ext cx="2243666" cy="646331"/>
          </a:xfrm>
          <a:prstGeom prst="rect">
            <a:avLst/>
          </a:prstGeom>
          <a:noFill/>
        </p:spPr>
        <p:txBody>
          <a:bodyPr wrap="square" rtlCol="0">
            <a:spAutoFit/>
          </a:bodyPr>
          <a:lstStyle/>
          <a:p>
            <a:r>
              <a:rPr lang="en-US" sz="1200" dirty="0"/>
              <a:t>Know: Patient First &amp; Last Name</a:t>
            </a:r>
            <a:br>
              <a:rPr lang="en-US" sz="1200" dirty="0"/>
            </a:br>
            <a:r>
              <a:rPr lang="en-US" sz="1200" dirty="0"/>
              <a:t>DOB, Gender, &amp; FIN</a:t>
            </a:r>
          </a:p>
          <a:p>
            <a:endParaRPr lang="en-US" sz="1200" dirty="0"/>
          </a:p>
        </p:txBody>
      </p:sp>
      <p:sp>
        <p:nvSpPr>
          <p:cNvPr id="11" name="TextBox 10">
            <a:extLst>
              <a:ext uri="{FF2B5EF4-FFF2-40B4-BE49-F238E27FC236}">
                <a16:creationId xmlns:a16="http://schemas.microsoft.com/office/drawing/2014/main" id="{DA04ACCA-5D18-4E03-B6EC-48FF2C24DE36}"/>
              </a:ext>
            </a:extLst>
          </p:cNvPr>
          <p:cNvSpPr txBox="1"/>
          <p:nvPr/>
        </p:nvSpPr>
        <p:spPr>
          <a:xfrm>
            <a:off x="3250721" y="5600140"/>
            <a:ext cx="1761067" cy="738664"/>
          </a:xfrm>
          <a:prstGeom prst="rect">
            <a:avLst/>
          </a:prstGeom>
          <a:noFill/>
        </p:spPr>
        <p:txBody>
          <a:bodyPr wrap="square" rtlCol="0">
            <a:spAutoFit/>
          </a:bodyPr>
          <a:lstStyle/>
          <a:p>
            <a:r>
              <a:rPr lang="en-US" sz="1200" dirty="0"/>
              <a:t>Know Visitor: First &amp; Last Name, &amp; Phone Number</a:t>
            </a:r>
          </a:p>
          <a:p>
            <a:endParaRPr lang="en-US" dirty="0"/>
          </a:p>
        </p:txBody>
      </p:sp>
      <p:sp>
        <p:nvSpPr>
          <p:cNvPr id="21" name="Rectangle 20">
            <a:extLst>
              <a:ext uri="{FF2B5EF4-FFF2-40B4-BE49-F238E27FC236}">
                <a16:creationId xmlns:a16="http://schemas.microsoft.com/office/drawing/2014/main" id="{EC598529-3F78-4ABE-8A09-BDC6E2A9597F}"/>
              </a:ext>
            </a:extLst>
          </p:cNvPr>
          <p:cNvSpPr/>
          <p:nvPr/>
        </p:nvSpPr>
        <p:spPr>
          <a:xfrm>
            <a:off x="2679984" y="1412432"/>
            <a:ext cx="1024576" cy="738664"/>
          </a:xfrm>
          <a:prstGeom prst="rect">
            <a:avLst/>
          </a:prstGeom>
        </p:spPr>
        <p:txBody>
          <a:bodyPr wrap="none">
            <a:spAutoFit/>
          </a:bodyPr>
          <a:lstStyle/>
          <a:p>
            <a:r>
              <a:rPr lang="en-US" sz="1200" dirty="0"/>
              <a:t>Step 3- select</a:t>
            </a:r>
          </a:p>
          <a:p>
            <a:r>
              <a:rPr lang="en-US" sz="1200" dirty="0"/>
              <a:t>Department</a:t>
            </a:r>
          </a:p>
          <a:p>
            <a:endParaRPr lang="en-US" dirty="0"/>
          </a:p>
        </p:txBody>
      </p:sp>
      <p:sp>
        <p:nvSpPr>
          <p:cNvPr id="15" name="TextBox 14">
            <a:extLst>
              <a:ext uri="{FF2B5EF4-FFF2-40B4-BE49-F238E27FC236}">
                <a16:creationId xmlns:a16="http://schemas.microsoft.com/office/drawing/2014/main" id="{77364FC8-8ACB-4EFA-B1BB-18705ACEE647}"/>
              </a:ext>
            </a:extLst>
          </p:cNvPr>
          <p:cNvSpPr txBox="1"/>
          <p:nvPr/>
        </p:nvSpPr>
        <p:spPr>
          <a:xfrm>
            <a:off x="2217737" y="3417348"/>
            <a:ext cx="1948290" cy="461665"/>
          </a:xfrm>
          <a:prstGeom prst="rect">
            <a:avLst/>
          </a:prstGeom>
          <a:noFill/>
        </p:spPr>
        <p:txBody>
          <a:bodyPr wrap="none" rtlCol="0">
            <a:spAutoFit/>
          </a:bodyPr>
          <a:lstStyle/>
          <a:p>
            <a:r>
              <a:rPr lang="en-US" sz="1200" dirty="0"/>
              <a:t>Enter if another department</a:t>
            </a:r>
          </a:p>
          <a:p>
            <a:r>
              <a:rPr lang="en-US" sz="1200" dirty="0"/>
              <a:t>was involved with the event</a:t>
            </a:r>
          </a:p>
        </p:txBody>
      </p:sp>
      <p:sp>
        <p:nvSpPr>
          <p:cNvPr id="17" name="TextBox 16">
            <a:extLst>
              <a:ext uri="{FF2B5EF4-FFF2-40B4-BE49-F238E27FC236}">
                <a16:creationId xmlns:a16="http://schemas.microsoft.com/office/drawing/2014/main" id="{A84358D6-CC57-4A05-A885-2A8CAE8C1C35}"/>
              </a:ext>
            </a:extLst>
          </p:cNvPr>
          <p:cNvSpPr txBox="1"/>
          <p:nvPr/>
        </p:nvSpPr>
        <p:spPr>
          <a:xfrm>
            <a:off x="3430180" y="5068853"/>
            <a:ext cx="1311156" cy="369332"/>
          </a:xfrm>
          <a:prstGeom prst="rect">
            <a:avLst/>
          </a:prstGeom>
          <a:noFill/>
        </p:spPr>
        <p:txBody>
          <a:bodyPr wrap="square" rtlCol="0">
            <a:spAutoFit/>
          </a:bodyPr>
          <a:lstStyle/>
          <a:p>
            <a:r>
              <a:rPr lang="en-US" sz="1200" dirty="0"/>
              <a:t>Step 4</a:t>
            </a:r>
            <a:r>
              <a:rPr lang="en-US" dirty="0"/>
              <a:t> </a:t>
            </a:r>
          </a:p>
        </p:txBody>
      </p:sp>
      <p:sp>
        <p:nvSpPr>
          <p:cNvPr id="23" name="Rectangle 22">
            <a:extLst>
              <a:ext uri="{FF2B5EF4-FFF2-40B4-BE49-F238E27FC236}">
                <a16:creationId xmlns:a16="http://schemas.microsoft.com/office/drawing/2014/main" id="{1B60175C-926F-454A-97A3-4BF89AB373C7}"/>
              </a:ext>
            </a:extLst>
          </p:cNvPr>
          <p:cNvSpPr/>
          <p:nvPr/>
        </p:nvSpPr>
        <p:spPr>
          <a:xfrm>
            <a:off x="5890381" y="2303524"/>
            <a:ext cx="1926367" cy="430887"/>
          </a:xfrm>
          <a:prstGeom prst="rect">
            <a:avLst/>
          </a:prstGeom>
        </p:spPr>
        <p:txBody>
          <a:bodyPr wrap="square">
            <a:spAutoFit/>
          </a:bodyPr>
          <a:lstStyle/>
          <a:p>
            <a:r>
              <a:rPr lang="en-US" sz="1100" dirty="0"/>
              <a:t>6- If yes, a window will open </a:t>
            </a:r>
          </a:p>
          <a:p>
            <a:r>
              <a:rPr lang="en-US" sz="1100" dirty="0"/>
              <a:t>To enter name/title </a:t>
            </a:r>
          </a:p>
        </p:txBody>
      </p:sp>
      <p:pic>
        <p:nvPicPr>
          <p:cNvPr id="24" name="Picture 23">
            <a:extLst>
              <a:ext uri="{FF2B5EF4-FFF2-40B4-BE49-F238E27FC236}">
                <a16:creationId xmlns:a16="http://schemas.microsoft.com/office/drawing/2014/main" id="{8378D971-0F69-433C-9E7E-6BEB357C8E09}"/>
              </a:ext>
            </a:extLst>
          </p:cNvPr>
          <p:cNvPicPr>
            <a:picLocks noChangeAspect="1"/>
          </p:cNvPicPr>
          <p:nvPr/>
        </p:nvPicPr>
        <p:blipFill>
          <a:blip r:embed="rId4"/>
          <a:stretch>
            <a:fillRect/>
          </a:stretch>
        </p:blipFill>
        <p:spPr>
          <a:xfrm>
            <a:off x="5870924" y="3684783"/>
            <a:ext cx="2350004" cy="2255716"/>
          </a:xfrm>
          <a:prstGeom prst="rect">
            <a:avLst/>
          </a:prstGeom>
        </p:spPr>
      </p:pic>
      <p:sp>
        <p:nvSpPr>
          <p:cNvPr id="26" name="Rectangle 25">
            <a:extLst>
              <a:ext uri="{FF2B5EF4-FFF2-40B4-BE49-F238E27FC236}">
                <a16:creationId xmlns:a16="http://schemas.microsoft.com/office/drawing/2014/main" id="{923F21A8-4688-44EC-A614-B73EA9BF6231}"/>
              </a:ext>
            </a:extLst>
          </p:cNvPr>
          <p:cNvSpPr/>
          <p:nvPr/>
        </p:nvSpPr>
        <p:spPr>
          <a:xfrm>
            <a:off x="6553643" y="5883112"/>
            <a:ext cx="984565" cy="276999"/>
          </a:xfrm>
          <a:prstGeom prst="rect">
            <a:avLst/>
          </a:prstGeom>
        </p:spPr>
        <p:txBody>
          <a:bodyPr wrap="none">
            <a:spAutoFit/>
          </a:bodyPr>
          <a:lstStyle/>
          <a:p>
            <a:r>
              <a:rPr lang="en-US" sz="1200" dirty="0"/>
              <a:t>Click Submit </a:t>
            </a:r>
          </a:p>
        </p:txBody>
      </p:sp>
      <p:pic>
        <p:nvPicPr>
          <p:cNvPr id="2" name="Picture 1">
            <a:extLst>
              <a:ext uri="{FF2B5EF4-FFF2-40B4-BE49-F238E27FC236}">
                <a16:creationId xmlns:a16="http://schemas.microsoft.com/office/drawing/2014/main" id="{FF2A7145-D1CC-4C0C-AF72-547CC05C5D87}"/>
              </a:ext>
            </a:extLst>
          </p:cNvPr>
          <p:cNvPicPr>
            <a:picLocks noChangeAspect="1"/>
          </p:cNvPicPr>
          <p:nvPr/>
        </p:nvPicPr>
        <p:blipFill>
          <a:blip r:embed="rId5"/>
          <a:stretch>
            <a:fillRect/>
          </a:stretch>
        </p:blipFill>
        <p:spPr>
          <a:xfrm>
            <a:off x="5870924" y="826866"/>
            <a:ext cx="2175189" cy="1356566"/>
          </a:xfrm>
          <a:prstGeom prst="rect">
            <a:avLst/>
          </a:prstGeom>
        </p:spPr>
      </p:pic>
      <p:sp>
        <p:nvSpPr>
          <p:cNvPr id="8" name="TextBox 7">
            <a:extLst>
              <a:ext uri="{FF2B5EF4-FFF2-40B4-BE49-F238E27FC236}">
                <a16:creationId xmlns:a16="http://schemas.microsoft.com/office/drawing/2014/main" id="{93B78562-DD82-41A1-83F5-788061B5C758}"/>
              </a:ext>
            </a:extLst>
          </p:cNvPr>
          <p:cNvSpPr txBox="1"/>
          <p:nvPr/>
        </p:nvSpPr>
        <p:spPr>
          <a:xfrm flipH="1">
            <a:off x="6361283" y="950767"/>
            <a:ext cx="1283122" cy="461665"/>
          </a:xfrm>
          <a:prstGeom prst="rect">
            <a:avLst/>
          </a:prstGeom>
          <a:noFill/>
        </p:spPr>
        <p:txBody>
          <a:bodyPr wrap="square" rtlCol="0">
            <a:spAutoFit/>
          </a:bodyPr>
          <a:lstStyle/>
          <a:p>
            <a:r>
              <a:rPr lang="en-US" sz="1200" b="1" dirty="0"/>
              <a:t>Step 5 enter description </a:t>
            </a:r>
          </a:p>
        </p:txBody>
      </p:sp>
    </p:spTree>
    <p:extLst>
      <p:ext uri="{BB962C8B-B14F-4D97-AF65-F5344CB8AC3E}">
        <p14:creationId xmlns:p14="http://schemas.microsoft.com/office/powerpoint/2010/main" val="1019364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D83D0FBCB5CF048AE87E1189C6BBD84" ma:contentTypeVersion="13" ma:contentTypeDescription="Create a new document." ma:contentTypeScope="" ma:versionID="1f3d2f3024c82ece3123a7c3f9aeb037">
  <xsd:schema xmlns:xsd="http://www.w3.org/2001/XMLSchema" xmlns:xs="http://www.w3.org/2001/XMLSchema" xmlns:p="http://schemas.microsoft.com/office/2006/metadata/properties" xmlns:ns3="feeca9ba-1d56-45e9-9d7a-9d786df2d79d" xmlns:ns4="7103cb79-451b-4ab2-9c11-dfd6177380a2" targetNamespace="http://schemas.microsoft.com/office/2006/metadata/properties" ma:root="true" ma:fieldsID="4c74cc61e8e2c9be2b478295537f67ed" ns3:_="" ns4:_="">
    <xsd:import namespace="feeca9ba-1d56-45e9-9d7a-9d786df2d79d"/>
    <xsd:import namespace="7103cb79-451b-4ab2-9c11-dfd6177380a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eca9ba-1d56-45e9-9d7a-9d786df2d7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03cb79-451b-4ab2-9c11-dfd6177380a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83AD7E-533B-4272-9868-A4941AE2AD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eca9ba-1d56-45e9-9d7a-9d786df2d79d"/>
    <ds:schemaRef ds:uri="7103cb79-451b-4ab2-9c11-dfd6177380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74B1E25-1C6C-4F95-9806-C4583B64D9BE}">
  <ds:schemaRefs>
    <ds:schemaRef ds:uri="http://schemas.microsoft.com/office/2006/metadata/properties"/>
    <ds:schemaRef ds:uri="7103cb79-451b-4ab2-9c11-dfd6177380a2"/>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http://schemas.openxmlformats.org/package/2006/metadata/core-properties"/>
    <ds:schemaRef ds:uri="feeca9ba-1d56-45e9-9d7a-9d786df2d79d"/>
    <ds:schemaRef ds:uri="http://www.w3.org/XML/1998/namespace"/>
  </ds:schemaRefs>
</ds:datastoreItem>
</file>

<file path=customXml/itemProps3.xml><?xml version="1.0" encoding="utf-8"?>
<ds:datastoreItem xmlns:ds="http://schemas.openxmlformats.org/officeDocument/2006/customXml" ds:itemID="{E38B7443-E0E2-4F1C-85AB-89E716AAF40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101</TotalTime>
  <Words>1193</Words>
  <Application>Microsoft Office PowerPoint</Application>
  <PresentationFormat>On-screen Show (4:3)</PresentationFormat>
  <Paragraphs>119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Medical Center Health System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Center Health System</dc:title>
  <dc:creator>Mary Gallegos</dc:creator>
  <cp:lastModifiedBy>Mary Gallegos</cp:lastModifiedBy>
  <cp:revision>10</cp:revision>
  <cp:lastPrinted>2022-08-15T14:05:26Z</cp:lastPrinted>
  <dcterms:created xsi:type="dcterms:W3CDTF">2022-08-10T16:32:11Z</dcterms:created>
  <dcterms:modified xsi:type="dcterms:W3CDTF">2022-09-29T15:46:45Z</dcterms:modified>
</cp:coreProperties>
</file>