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notesMasterIdLst>
    <p:notesMasterId r:id="rId26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B3505-B0AC-4E0A-8408-DA9AA842BBF7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6F34B-4D8F-4803-9CB1-A73D9BB17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87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6F34B-4D8F-4803-9CB1-A73D9BB175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5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5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5136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0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1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3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5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6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7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9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0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6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64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65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B2C8366-B3B4-4F03-AC6C-6F3565C384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FB9B4-E89B-4CC7-8D9E-7E629EBAD1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0EEC5-3C9A-49F3-AD1C-5EDBB842F0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B7BEF-E229-4259-A24C-AE819C637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AB7A2-A638-45D7-B1CE-213FA0F14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9F897-6CA3-467B-92CD-EC72872A52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9313F-FA2D-4EC5-B3BF-AA8414C53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4AEF5-FB30-4DED-94F9-6F7861F018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5562A-AC6C-4D0C-8D2E-319EA98C86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51442-1CE0-48DE-B0D3-C027E8C5F7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C5A45-0C11-4790-9F38-F2C64CD49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11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3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4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5F49922-DA96-4A67-AEE8-99C5D27BBDA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ettyimages.com/detail/83385021/Photographers-Cho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tyimages.com/detail/97639350/Workbook-Stoc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dirty="0"/>
              <a:t>Proper Body Mechanics</a:t>
            </a:r>
          </a:p>
        </p:txBody>
      </p:sp>
      <p:pic>
        <p:nvPicPr>
          <p:cNvPr id="1027" name="Picture 3" descr="C:\Documents and Settings\kleftwich\Local Settings\Temporary Internet Files\Content.IE5\KP6VGDUZ\MP90044647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667000"/>
            <a:ext cx="4198620" cy="3213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Mechanics: Poor Work Habits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Poor Positions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Poor Movement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Improper lifting habits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Make the job more difficult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Repetitive twisting and bending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Mechanics: Poor Physical Fitness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Decreased oxygen delivery to muscles can cause muscles to wear down and lead to weakness</a:t>
            </a:r>
          </a:p>
        </p:txBody>
      </p:sp>
      <p:pic>
        <p:nvPicPr>
          <p:cNvPr id="2" name="Picture 2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1388" y="-8686800"/>
            <a:ext cx="1314450" cy="1619250"/>
          </a:xfrm>
          <a:prstGeom prst="rect">
            <a:avLst/>
          </a:prstGeom>
          <a:noFill/>
        </p:spPr>
      </p:pic>
      <p:pic>
        <p:nvPicPr>
          <p:cNvPr id="15364" name="Picture 4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1388" y="-8686800"/>
            <a:ext cx="1314450" cy="1619250"/>
          </a:xfrm>
          <a:prstGeom prst="rect">
            <a:avLst/>
          </a:prstGeom>
          <a:noFill/>
        </p:spPr>
      </p:pic>
      <p:pic>
        <p:nvPicPr>
          <p:cNvPr id="15366" name="Picture 6" descr="View image detail">
            <a:hlinkClick r:id="rId2" tooltip="View image detail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1388" y="-8686800"/>
            <a:ext cx="1314450" cy="1619250"/>
          </a:xfrm>
          <a:prstGeom prst="rect">
            <a:avLst/>
          </a:prstGeom>
          <a:noFill/>
        </p:spPr>
      </p:pic>
      <p:pic>
        <p:nvPicPr>
          <p:cNvPr id="15367" name="Picture 7" descr="C:\Documents and Settings\kleftwich\Desktop\833850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352800"/>
            <a:ext cx="2638425" cy="323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Mechanics: Overweight &amp; Smoking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Creates extra work for the spine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Leads to excess fatigue and wear/tear in the body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Nicotine damages connective tissue decreasing circulation and oxygen in the blood which affects muscle strength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Mechanics: Nutrition &amp; Stress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Muscles need protein to repair worn musculoskeletal tissue</a:t>
            </a:r>
          </a:p>
          <a:p>
            <a:endParaRPr lang="en-US"/>
          </a:p>
          <a:p>
            <a:r>
              <a:rPr lang="en-US"/>
              <a:t>Bones need minerals for strength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Stress stiffens and weakens back muscles and increases pain sensitivity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Body Mechanics: Quick Tips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Think about what you are doing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Know your work environment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Know the tools available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Know how to use the tools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 Tips…….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Bend knees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Use legs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No twisting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Avoid long distances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Keep objects close to you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</p:txBody>
      </p:sp>
      <p:pic>
        <p:nvPicPr>
          <p:cNvPr id="11266" name="Picture 2" descr="View image detail">
            <a:hlinkClick r:id="rId3" tooltip="View image detail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676400"/>
            <a:ext cx="22098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 Lifting Techniques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Stand with feet apart one foot slightly ahead of the other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Wide stance helps balance during lifting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Squat down keeping back straight, keep chin tucked, and lift smoothly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Keep objects close to you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Bend your knees and hips using legs to lift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 Lifting Techniques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Maintain lumbar curve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Do not twist or bend sideways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Face the object you are picking up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If changing direction, do not twist, pivot with your feet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If you reach over shoulder level, raise onto a low step to get closer to the object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 Lifting Techniques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Push rather than pull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Pushing is much easier for your back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Stabilize hands on the object, keep back in extended position, and do all the pushing and moving with your legs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Take your time! Hurrying causes muscles to contract inappropriately and increases chance of injury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 Lifting Techniques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Change stressful positions often</a:t>
            </a:r>
          </a:p>
          <a:p>
            <a:endParaRPr lang="en-US" sz="2800"/>
          </a:p>
          <a:p>
            <a:r>
              <a:rPr lang="en-US" sz="2800"/>
              <a:t>If you are sitting too long: Stand</a:t>
            </a:r>
          </a:p>
          <a:p>
            <a:endParaRPr lang="en-US" sz="2800"/>
          </a:p>
          <a:p>
            <a:r>
              <a:rPr lang="en-US" sz="2800"/>
              <a:t>If you are standing for too long: stop and squat</a:t>
            </a:r>
          </a:p>
          <a:p>
            <a:endParaRPr lang="en-US" sz="2800"/>
          </a:p>
          <a:p>
            <a:r>
              <a:rPr lang="en-US" sz="2800"/>
              <a:t>Carrying an object: hold the load close to the body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Body Mechanics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49725"/>
          </a:xfrm>
        </p:spPr>
        <p:txBody>
          <a:bodyPr/>
          <a:lstStyle/>
          <a:p>
            <a:r>
              <a:rPr lang="en-US" dirty="0"/>
              <a:t>The use of one’s body to produce motion that is safe, energy conserving, and anatomically and physiologically efficient and that leads to the maintenance of a person's body balance and control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Prevention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Keep muscles and joints flexible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Exercise to decrease weight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Stay in shape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Increase muscle strength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Prepare safety is a lifestyle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Prepare for your job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Back safety is a lifestyle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Get plenty of rest/sleep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Interrupt stressful positions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Maintain good sitting posture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Maintain good standing posture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Perform back extensions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Wear comfortable clothes to allow movement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Healthy balanced diet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Benefits of Proper Body Mechanics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Conserve energy</a:t>
            </a:r>
          </a:p>
          <a:p>
            <a:r>
              <a:rPr lang="en-US" sz="2800" dirty="0"/>
              <a:t>Reduce stress and strain to muscles, joints, ligaments, and soft tissues</a:t>
            </a:r>
          </a:p>
          <a:p>
            <a:r>
              <a:rPr lang="en-US" sz="2800"/>
              <a:t>Promote effective, efficient respiratory, and cardiopulmonary function</a:t>
            </a:r>
          </a:p>
          <a:p>
            <a:r>
              <a:rPr lang="en-US" sz="2800" dirty="0"/>
              <a:t>Promote and maintain proper body control and balance</a:t>
            </a:r>
          </a:p>
          <a:p>
            <a:r>
              <a:rPr lang="en-US" sz="2800" dirty="0"/>
              <a:t>Promote effective, efficient, and SAFE movements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of Back Injuries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Increase force/stress</a:t>
            </a:r>
          </a:p>
          <a:p>
            <a:r>
              <a:rPr lang="en-US"/>
              <a:t>Repetitive motion/twisting</a:t>
            </a:r>
          </a:p>
          <a:p>
            <a:r>
              <a:rPr lang="en-US"/>
              <a:t>Forward bending</a:t>
            </a:r>
          </a:p>
          <a:p>
            <a:r>
              <a:rPr lang="en-US"/>
              <a:t>Poor or improper lifting techniques</a:t>
            </a:r>
          </a:p>
          <a:p>
            <a:r>
              <a:rPr lang="en-US"/>
              <a:t>Poor posture</a:t>
            </a:r>
          </a:p>
          <a:p>
            <a:r>
              <a:rPr lang="en-US"/>
              <a:t>Poor job design</a:t>
            </a:r>
          </a:p>
          <a:p>
            <a:r>
              <a:rPr lang="en-US"/>
              <a:t>Poor physical fitness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of Back Injuries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Overweight</a:t>
            </a:r>
          </a:p>
          <a:p>
            <a:endParaRPr lang="en-US"/>
          </a:p>
          <a:p>
            <a:r>
              <a:rPr lang="en-US"/>
              <a:t>Smoking</a:t>
            </a:r>
          </a:p>
          <a:p>
            <a:endParaRPr lang="en-US"/>
          </a:p>
          <a:p>
            <a:r>
              <a:rPr lang="en-US"/>
              <a:t>Poor nutrition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Stress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3076" name="Picture 4" descr="C:\Documents and Settings\kleftwich\Local Settings\Temporary Internet Files\Content.IE5\0X6VGTUF\MP90042527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38421">
            <a:off x="4901628" y="1864929"/>
            <a:ext cx="2818061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Mechanics: Poor Posture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main reason that injuries occur</a:t>
            </a:r>
          </a:p>
          <a:p>
            <a:r>
              <a:rPr lang="en-US" dirty="0"/>
              <a:t>Means that the spine’s normal curves are exaggerated or decreased creating stresses and strains in the tissues</a:t>
            </a:r>
          </a:p>
          <a:p>
            <a:r>
              <a:rPr lang="en-US" dirty="0"/>
              <a:t>The result is pain and dysfunction and can lead to serious injury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Mechanics: Forward Bending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Forward bending can over stretch the low back muscles to the point where they can lose strength to protect the spine from injury</a:t>
            </a:r>
          </a:p>
          <a:p>
            <a:pPr>
              <a:lnSpc>
                <a:spcPct val="90000"/>
              </a:lnSpc>
            </a:pPr>
            <a:r>
              <a:rPr lang="en-US"/>
              <a:t>The ligaments are also weakened</a:t>
            </a:r>
          </a:p>
          <a:p>
            <a:pPr>
              <a:lnSpc>
                <a:spcPct val="90000"/>
              </a:lnSpc>
            </a:pPr>
            <a:r>
              <a:rPr lang="en-US"/>
              <a:t>Can increase stress on the discs</a:t>
            </a:r>
          </a:p>
          <a:p>
            <a:pPr>
              <a:lnSpc>
                <a:spcPct val="90000"/>
              </a:lnSpc>
            </a:pPr>
            <a:r>
              <a:rPr lang="en-US"/>
              <a:t>Range of the bend and time spent in the position can determine amount of damage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Mechanics: Twisting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Repetitive twisting can do damage to the spine</a:t>
            </a:r>
          </a:p>
          <a:p>
            <a:endParaRPr lang="en-US"/>
          </a:p>
          <a:p>
            <a:r>
              <a:rPr lang="en-US"/>
              <a:t>It over stretches ligaments and muscles causing weakness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Can damage discs especially combined with bending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Mechanics: Poor Job Design/Ergonomics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Injury can occur when:</a:t>
            </a:r>
          </a:p>
          <a:p>
            <a:pPr lvl="1">
              <a:lnSpc>
                <a:spcPct val="90000"/>
              </a:lnSpc>
            </a:pPr>
            <a:r>
              <a:rPr lang="en-US"/>
              <a:t>Moving a load too heavy</a:t>
            </a:r>
          </a:p>
          <a:p>
            <a:pPr lvl="1">
              <a:lnSpc>
                <a:spcPct val="90000"/>
              </a:lnSpc>
            </a:pPr>
            <a:r>
              <a:rPr lang="en-US"/>
              <a:t>Moving a load too often</a:t>
            </a:r>
          </a:p>
          <a:p>
            <a:pPr lvl="1">
              <a:lnSpc>
                <a:spcPct val="90000"/>
              </a:lnSpc>
            </a:pPr>
            <a:r>
              <a:rPr lang="en-US"/>
              <a:t>Moving a load too far</a:t>
            </a:r>
          </a:p>
          <a:p>
            <a:pPr lvl="1">
              <a:lnSpc>
                <a:spcPct val="90000"/>
              </a:lnSpc>
            </a:pPr>
            <a:r>
              <a:rPr lang="en-US"/>
              <a:t>Twisting with a load</a:t>
            </a:r>
          </a:p>
          <a:p>
            <a:pPr lvl="1">
              <a:lnSpc>
                <a:spcPct val="90000"/>
              </a:lnSpc>
            </a:pPr>
            <a:r>
              <a:rPr lang="en-US"/>
              <a:t>Work too far too reach</a:t>
            </a:r>
          </a:p>
          <a:p>
            <a:pPr lvl="1">
              <a:lnSpc>
                <a:spcPct val="90000"/>
              </a:lnSpc>
            </a:pPr>
            <a:r>
              <a:rPr lang="en-US"/>
              <a:t>Cold temperatures</a:t>
            </a:r>
          </a:p>
          <a:p>
            <a:pPr lvl="1">
              <a:lnSpc>
                <a:spcPct val="90000"/>
              </a:lnSpc>
            </a:pPr>
            <a:r>
              <a:rPr lang="en-US"/>
              <a:t>Vibration</a:t>
            </a:r>
          </a:p>
          <a:p>
            <a:pPr lvl="1">
              <a:lnSpc>
                <a:spcPct val="90000"/>
              </a:lnSpc>
            </a:pPr>
            <a:r>
              <a:rPr lang="en-US"/>
              <a:t>Improper chair/equipment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etition">
  <a:themeElements>
    <a:clrScheme name="Competition 3">
      <a:dk1>
        <a:srgbClr val="2A5400"/>
      </a:dk1>
      <a:lt1>
        <a:srgbClr val="FFFFFF"/>
      </a:lt1>
      <a:dk2>
        <a:srgbClr val="4A9400"/>
      </a:dk2>
      <a:lt2>
        <a:srgbClr val="F3F2D9"/>
      </a:lt2>
      <a:accent1>
        <a:srgbClr val="99CC00"/>
      </a:accent1>
      <a:accent2>
        <a:srgbClr val="6B4A39"/>
      </a:accent2>
      <a:accent3>
        <a:srgbClr val="B1C8AA"/>
      </a:accent3>
      <a:accent4>
        <a:srgbClr val="DADADA"/>
      </a:accent4>
      <a:accent5>
        <a:srgbClr val="CAE2AA"/>
      </a:accent5>
      <a:accent6>
        <a:srgbClr val="604233"/>
      </a:accent6>
      <a:hlink>
        <a:srgbClr val="E2BC5E"/>
      </a:hlink>
      <a:folHlink>
        <a:srgbClr val="AB7F6B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014551c-b3d8-4800-8cbf-85456d7f21f5">RUC6TW2VEKYK-197-18</_dlc_DocId>
    <_dlc_DocIdUrl xmlns="d014551c-b3d8-4800-8cbf-85456d7f21f5">
      <Url>http://srvspswebcm/StudentS/SModules/_layouts/DocIdRedir.aspx?ID=RUC6TW2VEKYK-197-18</Url>
      <Description>RUC6TW2VEKYK-197-18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3276AABAAEB845B6361F94240EA121" ma:contentTypeVersion="1" ma:contentTypeDescription="Create a new document." ma:contentTypeScope="" ma:versionID="0ad77a55e9331a2d613d41f59e31c118">
  <xsd:schema xmlns:xsd="http://www.w3.org/2001/XMLSchema" xmlns:xs="http://www.w3.org/2001/XMLSchema" xmlns:p="http://schemas.microsoft.com/office/2006/metadata/properties" xmlns:ns1="http://schemas.microsoft.com/sharepoint/v3" xmlns:ns2="d014551c-b3d8-4800-8cbf-85456d7f21f5" targetNamespace="http://schemas.microsoft.com/office/2006/metadata/properties" ma:root="true" ma:fieldsID="d3ef92b5ee8181c845619718a8013306" ns1:_="" ns2:_="">
    <xsd:import namespace="http://schemas.microsoft.com/sharepoint/v3"/>
    <xsd:import namespace="d014551c-b3d8-4800-8cbf-85456d7f21f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4551c-b3d8-4800-8cbf-85456d7f21f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24771E-AE1F-44F3-9605-A8CB4199D81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5F7DE06-5233-41E0-A064-E2346DF8A7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68D0BB-F915-4723-8E5A-F314C64E0F3B}">
  <ds:schemaRefs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014551c-b3d8-4800-8cbf-85456d7f21f5"/>
    <ds:schemaRef ds:uri="http://schemas.microsoft.com/sharepoint/v3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B41BC42A-35DA-4C0B-8A2E-9065ADBFF8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014551c-b3d8-4800-8cbf-85456d7f21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677</Words>
  <Application>Microsoft Office PowerPoint</Application>
  <PresentationFormat>On-screen Show (4:3)</PresentationFormat>
  <Paragraphs>159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Verdana</vt:lpstr>
      <vt:lpstr>Wingdings</vt:lpstr>
      <vt:lpstr>Competition</vt:lpstr>
      <vt:lpstr>Proper Body Mechanics</vt:lpstr>
      <vt:lpstr>Body Mechanics </vt:lpstr>
      <vt:lpstr>Benefits of Proper Body Mechanics</vt:lpstr>
      <vt:lpstr>Causes of Back Injuries</vt:lpstr>
      <vt:lpstr>Causes of Back Injuries</vt:lpstr>
      <vt:lpstr>Mechanics: Poor Posture</vt:lpstr>
      <vt:lpstr>Mechanics: Forward Bending</vt:lpstr>
      <vt:lpstr>Mechanics: Twisting</vt:lpstr>
      <vt:lpstr>Mechanics: Poor Job Design/Ergonomics</vt:lpstr>
      <vt:lpstr>Mechanics: Poor Work Habits</vt:lpstr>
      <vt:lpstr>Mechanics: Poor Physical Fitness</vt:lpstr>
      <vt:lpstr>Mechanics: Overweight &amp; Smoking</vt:lpstr>
      <vt:lpstr>Mechanics: Nutrition &amp; Stress </vt:lpstr>
      <vt:lpstr>Body Mechanics: Quick Tips</vt:lpstr>
      <vt:lpstr>Quick Tips…….</vt:lpstr>
      <vt:lpstr>Proper Lifting Techniques</vt:lpstr>
      <vt:lpstr>Proper Lifting Techniques</vt:lpstr>
      <vt:lpstr>Proper Lifting Techniques</vt:lpstr>
      <vt:lpstr>Proper Lifting Techniques</vt:lpstr>
      <vt:lpstr>Prevention</vt:lpstr>
    </vt:vector>
  </TitlesOfParts>
  <Company>Medical Center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Body Mechanics</dc:title>
  <dc:creator>mch</dc:creator>
  <cp:lastModifiedBy>Johnathan Comer</cp:lastModifiedBy>
  <cp:revision>13</cp:revision>
  <dcterms:created xsi:type="dcterms:W3CDTF">2011-07-14T17:48:31Z</dcterms:created>
  <dcterms:modified xsi:type="dcterms:W3CDTF">2021-05-10T15:28:55Z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0x010100AE3276AABAAEB845B6361F94240EA121</vt:lpwstr>
  </property>
  <property fmtid="{D5CDD505-2E9C-101B-9397-08002B2CF9AE}" pid="3" name="_dlc_DocIdItemGuid">
    <vt:lpwstr>938e6475-32c5-4f7b-8f67-4b437462b96f</vt:lpwstr>
  </property>
</Properties>
</file>