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59" r:id="rId4"/>
    <p:sldId id="258" r:id="rId5"/>
    <p:sldId id="261" r:id="rId6"/>
    <p:sldId id="257" r:id="rId7"/>
    <p:sldId id="264" r:id="rId8"/>
    <p:sldId id="265" r:id="rId9"/>
    <p:sldId id="266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B4919-7D1C-48AC-8571-0C57DE9812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28173-33E3-46AE-8916-4313AF75F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8E9F5-F5EE-4511-B69A-A7932A90731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CA5E7-01E5-4423-A1F1-DFA037620B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4257F-91B1-4A36-8E7F-8E902731D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555C7-3199-49A5-B5DA-A7FE6076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969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17F6D-0F86-402B-B27F-972156BE0AB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14CD0-C55E-4AED-AC6E-4AC84192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3614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BA8F99-61C4-4F67-B483-A06995962B5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C3C4B8-08A9-4729-A064-5A7E3A4A3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2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8F99-61C4-4F67-B483-A06995962B5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C4B8-08A9-4729-A064-5A7E3A4A3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0BA8F99-61C4-4F67-B483-A06995962B5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2C3C4B8-08A9-4729-A064-5A7E3A4A3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8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8F99-61C4-4F67-B483-A06995962B5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C4B8-08A9-4729-A064-5A7E3A4A3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BA8F99-61C4-4F67-B483-A06995962B5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C3C4B8-08A9-4729-A064-5A7E3A4A3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5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8F99-61C4-4F67-B483-A06995962B5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C4B8-08A9-4729-A064-5A7E3A4A3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2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8F99-61C4-4F67-B483-A06995962B5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C4B8-08A9-4729-A064-5A7E3A4A3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3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8F99-61C4-4F67-B483-A06995962B5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C4B8-08A9-4729-A064-5A7E3A4A3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1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8F99-61C4-4F67-B483-A06995962B5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C4B8-08A9-4729-A064-5A7E3A4A3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8F99-61C4-4F67-B483-A06995962B5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C4B8-08A9-4729-A064-5A7E3A4A3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8F99-61C4-4F67-B483-A06995962B5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C4B8-08A9-4729-A064-5A7E3A4A3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8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0BA8F99-61C4-4F67-B483-A06995962B5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2C3C4B8-08A9-4729-A064-5A7E3A4A3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50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natelifetexas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FD7B-A005-41B8-A05D-12C7B13A4E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 donation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54D29-B01F-4BAC-A231-0373E1D89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Essential Information for Healthcare Professionals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B7C7B-2342-4000-A5C4-BAA6CF740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02" y="6117363"/>
            <a:ext cx="688802" cy="6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8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C57B-33AA-4209-BDEB-765C0816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REGISTER TO BE A </a:t>
            </a:r>
            <a:r>
              <a:rPr lang="en-US" b="1" dirty="0" err="1">
                <a:solidFill>
                  <a:srgbClr val="00B0F0"/>
                </a:solidFill>
              </a:rPr>
              <a:t>DONor</a:t>
            </a:r>
            <a:r>
              <a:rPr lang="en-US" b="1" dirty="0">
                <a:solidFill>
                  <a:srgbClr val="00B0F0"/>
                </a:solidFill>
              </a:rPr>
              <a:t>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0BE6-4695-46A6-92F2-9D884617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>
              <a:hlinkClick r:id="rId2"/>
            </a:endParaRPr>
          </a:p>
          <a:p>
            <a:pPr marL="0" indent="0" algn="ctr">
              <a:buNone/>
            </a:pPr>
            <a:r>
              <a:rPr lang="en-US" sz="5400" dirty="0">
                <a:hlinkClick r:id="rId2"/>
              </a:rPr>
              <a:t>www.donatelifetexas.org</a:t>
            </a:r>
            <a:endParaRPr lang="en-US" sz="5400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00B0F0"/>
                </a:solidFill>
              </a:rPr>
              <a:t>OR</a:t>
            </a:r>
            <a:r>
              <a:rPr lang="en-US" sz="5400" dirty="0"/>
              <a:t> </a:t>
            </a:r>
          </a:p>
          <a:p>
            <a:pPr marL="0" indent="0" algn="ctr">
              <a:buNone/>
            </a:pPr>
            <a:r>
              <a:rPr lang="en-US" sz="5400" dirty="0"/>
              <a:t>Department of Public Safety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BAE82-324E-4BC5-9268-C4F07FB48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902" y="6117363"/>
            <a:ext cx="688802" cy="6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4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20279D-C870-4E01-8A9E-FC1AEB429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43" y="401518"/>
            <a:ext cx="10410737" cy="5841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536C8B-5951-4134-A1AF-C5455A3A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902" y="6117363"/>
            <a:ext cx="688802" cy="6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73C9-BCC9-4997-B421-5D570CF2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Who services Medical center hospital?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3AF93-E38D-410D-A1D8-41B53F26F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Southwest Transplant Alliance</a:t>
            </a:r>
          </a:p>
          <a:p>
            <a:pPr lvl="1"/>
            <a:r>
              <a:rPr lang="en-US" dirty="0"/>
              <a:t>Organ and Tissue Procurement Organization</a:t>
            </a:r>
          </a:p>
          <a:p>
            <a:pPr marL="228600" lvl="1" indent="0">
              <a:buNone/>
            </a:pPr>
            <a:endParaRPr lang="en-US" dirty="0"/>
          </a:p>
          <a:p>
            <a:r>
              <a:rPr lang="en-US" sz="4000" dirty="0"/>
              <a:t>Lions Eye Bank</a:t>
            </a:r>
          </a:p>
          <a:p>
            <a:pPr lvl="1"/>
            <a:r>
              <a:rPr lang="en-US" dirty="0"/>
              <a:t>Eye and cornea Procurement organization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Telephone: 1-800-201-0527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referrals call the same number)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D36D0-4466-42B9-A3C3-AECBEF203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02" y="6117363"/>
            <a:ext cx="688802" cy="6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3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30D1-6322-4C37-97A3-7A6B075C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Major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2402-3574-4B9A-822F-D335D353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400" dirty="0"/>
              <a:t>1998 CMS Conditions of Participation</a:t>
            </a:r>
          </a:p>
          <a:p>
            <a:pPr marL="782638" lvl="1"/>
            <a:r>
              <a:rPr lang="en-US" altLang="en-US" dirty="0"/>
              <a:t>Hospitals must have a contract with the Donor Agencies</a:t>
            </a:r>
          </a:p>
          <a:p>
            <a:pPr marL="782638" lvl="1"/>
            <a:r>
              <a:rPr lang="en-US" altLang="en-US" dirty="0"/>
              <a:t>All cardiac deaths (and imminent deaths) must be called into the designated 800 number</a:t>
            </a:r>
          </a:p>
          <a:p>
            <a:pPr marL="782638" lvl="1"/>
            <a:r>
              <a:rPr lang="en-US" altLang="en-US" dirty="0"/>
              <a:t>Donor Agency personnel are the only ones who can determine medical suitability</a:t>
            </a:r>
          </a:p>
          <a:p>
            <a:pPr marL="782638" lvl="1"/>
            <a:r>
              <a:rPr lang="en-US" altLang="en-US" dirty="0"/>
              <a:t>If the patient is medically suitable, the family </a:t>
            </a:r>
            <a:r>
              <a:rPr lang="en-US" altLang="en-US" i="1" dirty="0"/>
              <a:t>must</a:t>
            </a:r>
            <a:r>
              <a:rPr lang="en-US" altLang="en-US" dirty="0"/>
              <a:t> be given the option of donation</a:t>
            </a:r>
          </a:p>
          <a:p>
            <a:pPr marL="782638" lvl="1"/>
            <a:r>
              <a:rPr lang="en-US" altLang="en-US" dirty="0"/>
              <a:t>Only Donor Agency staff, or those trained and certified by Donor Agencies, are to approach families.</a:t>
            </a:r>
          </a:p>
          <a:p>
            <a:r>
              <a:rPr lang="en-US" altLang="en-US" sz="2800" dirty="0"/>
              <a:t>2009 UAGA </a:t>
            </a:r>
            <a:r>
              <a:rPr lang="en-US" altLang="en-US" sz="1800" dirty="0"/>
              <a:t>(Uniform Anatomical Gift Act)</a:t>
            </a:r>
            <a:r>
              <a:rPr lang="en-US" altLang="en-US" sz="2800" dirty="0"/>
              <a:t> </a:t>
            </a:r>
            <a:r>
              <a:rPr lang="en-US" altLang="en-US" sz="1800" dirty="0"/>
              <a:t>(state law)</a:t>
            </a:r>
            <a:r>
              <a:rPr lang="en-US" altLang="en-US" sz="2800" dirty="0"/>
              <a:t>, codified into law many of the CMS regulations.</a:t>
            </a:r>
          </a:p>
          <a:p>
            <a:pPr lvl="1"/>
            <a:r>
              <a:rPr lang="en-US" altLang="en-US" sz="2600" dirty="0"/>
              <a:t>Noteworthy changes:</a:t>
            </a:r>
          </a:p>
          <a:p>
            <a:pPr marL="782638" lvl="1"/>
            <a:r>
              <a:rPr lang="en-US" altLang="en-US" sz="2400" dirty="0"/>
              <a:t>Hospitals must continue to medically maintain patient while being evaluated for donation</a:t>
            </a:r>
          </a:p>
          <a:p>
            <a:pPr marL="782638" lvl="1"/>
            <a:r>
              <a:rPr lang="en-US" altLang="en-US" sz="2400" dirty="0"/>
              <a:t>Hospitals must have a Donation after Circulatory Death (DCD) policy</a:t>
            </a:r>
          </a:p>
          <a:p>
            <a:pPr marL="782638" lvl="1"/>
            <a:r>
              <a:rPr lang="en-US" altLang="en-US" sz="2400" dirty="0"/>
              <a:t>Redefined the legal-next-of-kin hierarchy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8E2A2-6B84-49AF-9FA5-2AD44B7EA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02" y="6117363"/>
            <a:ext cx="688802" cy="6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2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7649-DFE3-43A6-8288-B617A911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Organ donation statistics</a:t>
            </a:r>
          </a:p>
        </p:txBody>
      </p:sp>
      <p:pic>
        <p:nvPicPr>
          <p:cNvPr id="1026" name="Picture 2" descr="A bar graph showing the amount of patients on the waiting list for each organ as of January 2023. Click the following &quot;Detailed Description&quot; link for more details.">
            <a:extLst>
              <a:ext uri="{FF2B5EF4-FFF2-40B4-BE49-F238E27FC236}">
                <a16:creationId xmlns:a16="http://schemas.microsoft.com/office/drawing/2014/main" id="{1754EC4C-E101-42DA-A119-FF5B8A3E5ED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0148" y="1994901"/>
            <a:ext cx="6307970" cy="39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8A602-3249-47E5-9EFB-143AF05E8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268" y="2078792"/>
            <a:ext cx="4754880" cy="4206240"/>
          </a:xfrm>
        </p:spPr>
        <p:txBody>
          <a:bodyPr>
            <a:normAutofit/>
          </a:bodyPr>
          <a:lstStyle/>
          <a:p>
            <a:r>
              <a:rPr lang="en-US" sz="3500" dirty="0"/>
              <a:t>Every 10 minutes, someone is added to the transplant waiting list</a:t>
            </a:r>
          </a:p>
          <a:p>
            <a:r>
              <a:rPr lang="en-US" sz="3500" dirty="0"/>
              <a:t>One organ donor can </a:t>
            </a:r>
            <a:r>
              <a:rPr lang="en-US" sz="3500" u="sng" dirty="0"/>
              <a:t>SAVE</a:t>
            </a:r>
            <a:r>
              <a:rPr lang="en-US" sz="3500" dirty="0"/>
              <a:t> </a:t>
            </a:r>
            <a:r>
              <a:rPr lang="en-US" sz="3500" dirty="0">
                <a:solidFill>
                  <a:srgbClr val="00B0F0"/>
                </a:solidFill>
              </a:rPr>
              <a:t>8</a:t>
            </a:r>
            <a:r>
              <a:rPr lang="en-US" sz="3500" dirty="0"/>
              <a:t> Lives and </a:t>
            </a:r>
            <a:r>
              <a:rPr lang="en-US" sz="3500" u="sng" dirty="0"/>
              <a:t>ENHANCE</a:t>
            </a:r>
            <a:r>
              <a:rPr lang="en-US" sz="3500" dirty="0"/>
              <a:t> </a:t>
            </a:r>
            <a:r>
              <a:rPr lang="en-US" sz="3500" dirty="0">
                <a:solidFill>
                  <a:srgbClr val="00B0F0"/>
                </a:solidFill>
              </a:rPr>
              <a:t>75</a:t>
            </a:r>
            <a:r>
              <a:rPr lang="en-US" sz="3500" dirty="0"/>
              <a:t> more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B6A61-93B7-45E4-918A-1F8591C96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902" y="6117363"/>
            <a:ext cx="688802" cy="6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7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A8F5-C097-403E-9440-8721C78C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When to call: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0893D8-6FE8-4069-B3D9-77E9AB13B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400" y="2094684"/>
            <a:ext cx="2695442" cy="3953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B779D0-CAD0-441A-B17B-C955ACF48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002" y="2094685"/>
            <a:ext cx="2695441" cy="39537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52470A-F560-48FC-9A25-E8249E2E97F8}"/>
              </a:ext>
            </a:extLst>
          </p:cNvPr>
          <p:cNvSpPr/>
          <p:nvPr/>
        </p:nvSpPr>
        <p:spPr>
          <a:xfrm>
            <a:off x="1042586" y="6246917"/>
            <a:ext cx="10311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B0F0"/>
                </a:solidFill>
              </a:rPr>
              <a:t>EVERY PATIENT DEATH IN THE FACILITY REQUIRES A REFERRAL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24DCD-9581-452B-B777-B5BA8E566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4902" y="6117363"/>
            <a:ext cx="688802" cy="6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7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7F0C-43F5-4A2B-AAA2-789F5303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Sta process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B96171-4B2B-4D97-BB18-3B1E9C54F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118" y="2046733"/>
            <a:ext cx="8063148" cy="4527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3A7AA4-B4B2-4F89-8F6F-655BB7F9A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902" y="6117363"/>
            <a:ext cx="688802" cy="681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38A3D-3C67-4A67-B1B6-B61376C7D223}"/>
              </a:ext>
            </a:extLst>
          </p:cNvPr>
          <p:cNvSpPr txBox="1"/>
          <p:nvPr/>
        </p:nvSpPr>
        <p:spPr>
          <a:xfrm>
            <a:off x="9076888" y="2843868"/>
            <a:ext cx="2474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You will receive a reference number when you initially call, this number should be saved and written down for future use.</a:t>
            </a:r>
          </a:p>
        </p:txBody>
      </p:sp>
    </p:spTree>
    <p:extLst>
      <p:ext uri="{BB962C8B-B14F-4D97-AF65-F5344CB8AC3E}">
        <p14:creationId xmlns:p14="http://schemas.microsoft.com/office/powerpoint/2010/main" val="94048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796B-BDA3-421B-8240-9A15BAC6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TYPES OF ORGAN DONATION: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751E2A-A702-4774-89FE-EE04DE62D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183" y="1939285"/>
            <a:ext cx="9185945" cy="4738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55D91-CF7C-4969-A0C1-40F272B6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902" y="6117363"/>
            <a:ext cx="688802" cy="6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7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852C-7CE6-4F3A-B3EA-DFEBAF66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Process of donation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E9326B-4DFA-42F0-99F8-37C7B27A0F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55963" y="2183802"/>
            <a:ext cx="7256394" cy="406165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0A124-9971-4963-B2D9-BB3AC95B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558" y="2783467"/>
            <a:ext cx="3720405" cy="286232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B0F0"/>
                </a:solidFill>
              </a:rPr>
              <a:t>What can be donated?</a:t>
            </a:r>
          </a:p>
          <a:p>
            <a:pPr lvl="1"/>
            <a:r>
              <a:rPr lang="en-US" dirty="0"/>
              <a:t>Heart</a:t>
            </a:r>
          </a:p>
          <a:p>
            <a:pPr lvl="1"/>
            <a:r>
              <a:rPr lang="en-US" dirty="0"/>
              <a:t>Lungs</a:t>
            </a:r>
          </a:p>
          <a:p>
            <a:pPr lvl="1"/>
            <a:r>
              <a:rPr lang="en-US" dirty="0"/>
              <a:t>Liver</a:t>
            </a:r>
          </a:p>
          <a:p>
            <a:pPr lvl="1"/>
            <a:r>
              <a:rPr lang="en-US" dirty="0"/>
              <a:t>Kidneys</a:t>
            </a:r>
          </a:p>
          <a:p>
            <a:pPr lvl="1"/>
            <a:r>
              <a:rPr lang="en-US" dirty="0"/>
              <a:t>Pancreas/islet cells</a:t>
            </a:r>
          </a:p>
          <a:p>
            <a:pPr lvl="1"/>
            <a:r>
              <a:rPr lang="en-US" dirty="0"/>
              <a:t>Small bowel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3B077-3E9D-4A3C-88CB-59EA93D4E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902" y="6117363"/>
            <a:ext cx="688802" cy="6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ABA2-E6BC-4E75-9E9E-41A331CD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Tissue/eye donation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EF68E7-1C1B-41A5-B377-7A36A484E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014" y="2059807"/>
            <a:ext cx="8421972" cy="4421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0AC2E0-08C9-4402-8782-B85EA97D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902" y="6117363"/>
            <a:ext cx="688802" cy="6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69</TotalTime>
  <Words>269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Banded</vt:lpstr>
      <vt:lpstr>Organ donation overview</vt:lpstr>
      <vt:lpstr>Who services Medical center hospital?</vt:lpstr>
      <vt:lpstr>Major legislation</vt:lpstr>
      <vt:lpstr>Organ donation statistics</vt:lpstr>
      <vt:lpstr>When to call:</vt:lpstr>
      <vt:lpstr>Sta process</vt:lpstr>
      <vt:lpstr>TYPES OF ORGAN DONATION:</vt:lpstr>
      <vt:lpstr>Process of donation</vt:lpstr>
      <vt:lpstr>Tissue/eye donation </vt:lpstr>
      <vt:lpstr>REGISTER TO BE A DONor TODAY!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Exline Guevara</dc:creator>
  <cp:lastModifiedBy>Larissa Exline Guevara</cp:lastModifiedBy>
  <cp:revision>8</cp:revision>
  <dcterms:created xsi:type="dcterms:W3CDTF">2023-05-26T13:11:16Z</dcterms:created>
  <dcterms:modified xsi:type="dcterms:W3CDTF">2023-05-26T14:20:36Z</dcterms:modified>
</cp:coreProperties>
</file>