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38" r:id="rId2"/>
    <p:sldId id="337" r:id="rId3"/>
    <p:sldId id="313" r:id="rId4"/>
    <p:sldId id="339" r:id="rId5"/>
    <p:sldId id="340" r:id="rId6"/>
    <p:sldId id="315" r:id="rId7"/>
    <p:sldId id="321" r:id="rId8"/>
    <p:sldId id="334" r:id="rId9"/>
    <p:sldId id="335" r:id="rId10"/>
    <p:sldId id="341" r:id="rId11"/>
    <p:sldId id="342" r:id="rId12"/>
    <p:sldId id="343" r:id="rId13"/>
    <p:sldId id="268" r:id="rId14"/>
    <p:sldId id="327" r:id="rId15"/>
    <p:sldId id="291" r:id="rId16"/>
    <p:sldId id="292" r:id="rId17"/>
    <p:sldId id="344" r:id="rId18"/>
    <p:sldId id="257" r:id="rId19"/>
    <p:sldId id="307" r:id="rId20"/>
    <p:sldId id="347" r:id="rId21"/>
    <p:sldId id="348" r:id="rId22"/>
    <p:sldId id="349" r:id="rId23"/>
  </p:sldIdLst>
  <p:sldSz cx="9144000" cy="6858000" type="screen4x3"/>
  <p:notesSz cx="9296400" cy="7010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Arial" panose="020B0604020202020204" pitchFamily="34" charset="0"/>
        <a:ea typeface="Heiti SC Light"/>
        <a:cs typeface="Heiti SC Light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Arial" panose="020B0604020202020204" pitchFamily="34" charset="0"/>
        <a:ea typeface="Heiti SC Light"/>
        <a:cs typeface="Heiti SC Light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Arial" panose="020B0604020202020204" pitchFamily="34" charset="0"/>
        <a:ea typeface="Heiti SC Light"/>
        <a:cs typeface="Heiti SC Light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Arial" panose="020B0604020202020204" pitchFamily="34" charset="0"/>
        <a:ea typeface="Heiti SC Light"/>
        <a:cs typeface="Heiti SC Light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Arial" panose="020B0604020202020204" pitchFamily="34" charset="0"/>
        <a:ea typeface="Heiti SC Light"/>
        <a:cs typeface="Heiti SC Light"/>
        <a:sym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rgbClr val="000000"/>
        </a:solidFill>
        <a:latin typeface="Arial" panose="020B0604020202020204" pitchFamily="34" charset="0"/>
        <a:ea typeface="Heiti SC Light"/>
        <a:cs typeface="Heiti SC Light"/>
        <a:sym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rgbClr val="000000"/>
        </a:solidFill>
        <a:latin typeface="Arial" panose="020B0604020202020204" pitchFamily="34" charset="0"/>
        <a:ea typeface="Heiti SC Light"/>
        <a:cs typeface="Heiti SC Light"/>
        <a:sym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rgbClr val="000000"/>
        </a:solidFill>
        <a:latin typeface="Arial" panose="020B0604020202020204" pitchFamily="34" charset="0"/>
        <a:ea typeface="Heiti SC Light"/>
        <a:cs typeface="Heiti SC Light"/>
        <a:sym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rgbClr val="000000"/>
        </a:solidFill>
        <a:latin typeface="Arial" panose="020B0604020202020204" pitchFamily="34" charset="0"/>
        <a:ea typeface="Heiti SC Light"/>
        <a:cs typeface="Heiti SC Light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68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58" autoAdjust="0"/>
    <p:restoredTop sz="93224" autoAdjust="0"/>
  </p:normalViewPr>
  <p:slideViewPr>
    <p:cSldViewPr>
      <p:cViewPr varScale="1">
        <p:scale>
          <a:sx n="106" d="100"/>
          <a:sy n="106" d="100"/>
        </p:scale>
        <p:origin x="166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50DB85B-CAEF-41FE-B805-D4A9ACAA8BC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wrap="square" lIns="92080" tIns="46040" rIns="92080" bIns="4604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AA5351-F4CF-4866-9350-2084EBE4BDC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wrap="square" lIns="92080" tIns="46040" rIns="92080" bIns="4604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4F67832A-77CF-49C6-A951-F16CE7882784}" type="datetimeFigureOut">
              <a:rPr lang="en-US" altLang="en-US"/>
              <a:pPr>
                <a:defRPr/>
              </a:pPr>
              <a:t>5/10/2021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ED5097-9ABF-4D56-936B-10585B9BD12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657975"/>
            <a:ext cx="4029075" cy="350838"/>
          </a:xfrm>
          <a:prstGeom prst="rect">
            <a:avLst/>
          </a:prstGeom>
        </p:spPr>
        <p:txBody>
          <a:bodyPr vert="horz" wrap="square" lIns="92080" tIns="46040" rIns="92080" bIns="4604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7CF75E-B8C5-4FB3-87D8-4C9EE6972E0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265738" y="6657975"/>
            <a:ext cx="4029075" cy="350838"/>
          </a:xfrm>
          <a:prstGeom prst="rect">
            <a:avLst/>
          </a:prstGeom>
        </p:spPr>
        <p:txBody>
          <a:bodyPr vert="horz" wrap="square" lIns="92080" tIns="46040" rIns="92080" bIns="4604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2141EC86-AA55-4CA5-B1D6-121BCA342E3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>
            <a:extLst>
              <a:ext uri="{FF2B5EF4-FFF2-40B4-BE49-F238E27FC236}">
                <a16:creationId xmlns:a16="http://schemas.microsoft.com/office/drawing/2014/main" id="{71737488-59CC-43BD-8992-C045A04D88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897188" y="525463"/>
            <a:ext cx="3505200" cy="2628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2" name="Rectangle 2">
            <a:extLst>
              <a:ext uri="{FF2B5EF4-FFF2-40B4-BE49-F238E27FC236}">
                <a16:creationId xmlns:a16="http://schemas.microsoft.com/office/drawing/2014/main" id="{21DB4211-3A22-4810-856B-23A44E3531C7}"/>
              </a:ext>
            </a:extLst>
          </p:cNvPr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930275" y="3330575"/>
            <a:ext cx="7435850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6" tIns="46588" rIns="93176" bIns="465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CF8B333A-D70A-42F4-B247-FA11BF169DD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67D1B3B4-7257-4F08-9694-4A204F77B1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>
            <a:extLst>
              <a:ext uri="{FF2B5EF4-FFF2-40B4-BE49-F238E27FC236}">
                <a16:creationId xmlns:a16="http://schemas.microsoft.com/office/drawing/2014/main" id="{502C580F-41AA-470D-BA37-239FB83D29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419AE03D-32FB-47F7-A75B-E13199BA3B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9688" eaLnBrk="1" hangingPunct="1">
              <a:spcBef>
                <a:spcPts val="413"/>
              </a:spcBef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>
            <a:extLst>
              <a:ext uri="{FF2B5EF4-FFF2-40B4-BE49-F238E27FC236}">
                <a16:creationId xmlns:a16="http://schemas.microsoft.com/office/drawing/2014/main" id="{354D17D9-8E63-42DA-B96C-75ECAA076EA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A0050600-73CD-4190-8813-825B4F7C085E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9688" eaLnBrk="1" hangingPunct="1">
              <a:spcBef>
                <a:spcPts val="413"/>
              </a:spcBef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>
            <a:extLst>
              <a:ext uri="{FF2B5EF4-FFF2-40B4-BE49-F238E27FC236}">
                <a16:creationId xmlns:a16="http://schemas.microsoft.com/office/drawing/2014/main" id="{5DCD189F-EE87-4D53-9B10-3D20105A766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6E1C217A-71AC-42A9-9780-50F7049B2AC1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9688" eaLnBrk="1" hangingPunct="1">
              <a:spcBef>
                <a:spcPts val="413"/>
              </a:spcBef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>
            <a:extLst>
              <a:ext uri="{FF2B5EF4-FFF2-40B4-BE49-F238E27FC236}">
                <a16:creationId xmlns:a16="http://schemas.microsoft.com/office/drawing/2014/main" id="{BB64D989-EB95-4034-8020-AAD4EBBE71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56CA4472-9244-48FB-B799-20E079524A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9688" eaLnBrk="1" hangingPunct="1">
              <a:spcBef>
                <a:spcPts val="413"/>
              </a:spcBef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>
            <a:extLst>
              <a:ext uri="{FF2B5EF4-FFF2-40B4-BE49-F238E27FC236}">
                <a16:creationId xmlns:a16="http://schemas.microsoft.com/office/drawing/2014/main" id="{C394D313-D6A2-4947-B775-F4BC4AFEAE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A24B487C-C2BD-4194-8574-2E7B8887DC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9688" eaLnBrk="1" hangingPunct="1">
              <a:spcBef>
                <a:spcPts val="413"/>
              </a:spcBef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>
            <a:extLst>
              <a:ext uri="{FF2B5EF4-FFF2-40B4-BE49-F238E27FC236}">
                <a16:creationId xmlns:a16="http://schemas.microsoft.com/office/drawing/2014/main" id="{B6B7E420-9177-4FC2-996B-DD910EEC9C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8D20F5F5-0DD9-497D-B2C0-DBCEE2AD0E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9688" eaLnBrk="1" hangingPunct="1">
              <a:spcBef>
                <a:spcPts val="413"/>
              </a:spcBef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61067798"/>
      </p:ext>
    </p:extLst>
  </p:cSld>
  <p:clrMapOvr>
    <a:masterClrMapping/>
  </p:clrMapOvr>
  <p:transition spd="slow" advClick="0" advTm="1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77561135"/>
      </p:ext>
    </p:extLst>
  </p:cSld>
  <p:clrMapOvr>
    <a:masterClrMapping/>
  </p:clrMapOvr>
  <p:transition spd="slow" advClick="0" advTm="1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0"/>
            <a:ext cx="194310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0"/>
            <a:ext cx="567690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31056805"/>
      </p:ext>
    </p:extLst>
  </p:cSld>
  <p:clrMapOvr>
    <a:masterClrMapping/>
  </p:clrMapOvr>
  <p:transition spd="slow" advClick="0" advTm="1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A blue back.png">
            <a:extLst>
              <a:ext uri="{FF2B5EF4-FFF2-40B4-BE49-F238E27FC236}">
                <a16:creationId xmlns:a16="http://schemas.microsoft.com/office/drawing/2014/main" id="{CF97AA39-357A-4654-9E18-98D3A79069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9083941"/>
      </p:ext>
    </p:extLst>
  </p:cSld>
  <p:clrMapOvr>
    <a:masterClrMapping/>
  </p:clrMapOvr>
  <p:transition spd="slow" advClick="0" advTm="1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2312557"/>
      </p:ext>
    </p:extLst>
  </p:cSld>
  <p:clrMapOvr>
    <a:masterClrMapping/>
  </p:clrMapOvr>
  <p:transition spd="slow" advClick="0" advTm="1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057400"/>
            <a:ext cx="38100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8100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11877230"/>
      </p:ext>
    </p:extLst>
  </p:cSld>
  <p:clrMapOvr>
    <a:masterClrMapping/>
  </p:clrMapOvr>
  <p:transition spd="slow" advClick="0" advTm="1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0603473"/>
      </p:ext>
    </p:extLst>
  </p:cSld>
  <p:clrMapOvr>
    <a:masterClrMapping/>
  </p:clrMapOvr>
  <p:transition spd="slow" advClick="0" advTm="1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62761914"/>
      </p:ext>
    </p:extLst>
  </p:cSld>
  <p:clrMapOvr>
    <a:masterClrMapping/>
  </p:clrMapOvr>
  <p:transition spd="slow" advClick="0" advTm="1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0727762"/>
      </p:ext>
    </p:extLst>
  </p:cSld>
  <p:clrMapOvr>
    <a:masterClrMapping/>
  </p:clrMapOvr>
  <p:transition spd="slow" advClick="0" advTm="1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4993094"/>
      </p:ext>
    </p:extLst>
  </p:cSld>
  <p:clrMapOvr>
    <a:masterClrMapping/>
  </p:clrMapOvr>
  <p:transition spd="slow" advClick="0" advTm="1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1238544"/>
      </p:ext>
    </p:extLst>
  </p:cSld>
  <p:clrMapOvr>
    <a:masterClrMapping/>
  </p:clrMapOvr>
  <p:transition spd="slow" advClick="0" advTm="1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AEB5E85F-8B6F-4239-96D7-44B333CB50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0"/>
            <a:ext cx="7772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Arial" panose="020B0604020202020204" pitchFamily="34" charset="0"/>
              </a:rPr>
              <a:t>Click to edit Master title style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825DA7A6-5BE4-4DE8-86B7-873B64C395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57400"/>
            <a:ext cx="77724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Arial" panose="020B0604020202020204" pitchFamily="34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Arial" panose="020B0604020202020204" pitchFamily="34" charset="0"/>
              </a:rPr>
              <a:t>Second level</a:t>
            </a:r>
          </a:p>
          <a:p>
            <a:pPr lvl="2"/>
            <a:r>
              <a:rPr lang="en-US" altLang="en-US">
                <a:sym typeface="Arial" panose="020B0604020202020204" pitchFamily="34" charset="0"/>
              </a:rPr>
              <a:t>Third level</a:t>
            </a:r>
          </a:p>
          <a:p>
            <a:pPr lvl="3"/>
            <a:r>
              <a:rPr lang="en-US" altLang="en-US">
                <a:sym typeface="Arial" panose="020B0604020202020204" pitchFamily="34" charset="0"/>
              </a:rPr>
              <a:t>Fourth level</a:t>
            </a:r>
          </a:p>
          <a:p>
            <a:pPr lvl="4"/>
            <a:r>
              <a:rPr lang="en-US" altLang="en-US">
                <a:sym typeface="Arial" panose="020B0604020202020204" pitchFamily="34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6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transition spd="slow" advClick="0" advTm="10000"/>
  <p:hf hdr="0" dt="0"/>
  <p:txStyles>
    <p:titleStyle>
      <a:lvl1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Arial" panose="020B0604020202020204" pitchFamily="34" charset="0"/>
        </a:defRPr>
      </a:lvl1pPr>
      <a:lvl2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panose="020B0604020202020204" pitchFamily="34" charset="0"/>
        </a:defRPr>
      </a:lvl2pPr>
      <a:lvl3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panose="020B0604020202020204" pitchFamily="34" charset="0"/>
        </a:defRPr>
      </a:lvl3pPr>
      <a:lvl4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panose="020B0604020202020204" pitchFamily="34" charset="0"/>
        </a:defRPr>
      </a:lvl4pPr>
      <a:lvl5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panose="020B0604020202020204" pitchFamily="34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9pPr>
    </p:titleStyle>
    <p:bodyStyle>
      <a:lvl1pPr marL="382588" indent="-342900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1pPr>
      <a:lvl2pPr marL="731838" indent="-285750" algn="l" rtl="0" eaLnBrk="0" fontAlgn="base" hangingPunct="0">
        <a:spcBef>
          <a:spcPts val="600"/>
        </a:spcBef>
        <a:spcAft>
          <a:spcPct val="0"/>
        </a:spcAft>
        <a:buSzPct val="100000"/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2pPr>
      <a:lvl3pPr marL="1131888" indent="-228600" algn="l" rtl="0" eaLnBrk="0" fontAlgn="base" hangingPunct="0">
        <a:spcBef>
          <a:spcPts val="600"/>
        </a:spcBef>
        <a:spcAft>
          <a:spcPct val="0"/>
        </a:spcAft>
        <a:buSzPct val="100000"/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3pPr>
      <a:lvl4pPr marL="1589088" indent="-228600" algn="l" rtl="0" eaLnBrk="0" fontAlgn="base" hangingPunct="0"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4pPr>
      <a:lvl5pPr marL="2046288" indent="-228600" algn="l" rtl="0" eaLnBrk="0" fontAlgn="base" hangingPunct="0"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5pPr>
      <a:lvl6pPr marL="2503488" indent="-228600" algn="l" rtl="0" fontAlgn="base">
        <a:spcBef>
          <a:spcPts val="500"/>
        </a:spcBef>
        <a:spcAft>
          <a:spcPct val="0"/>
        </a:spcAft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2960688" indent="-228600" algn="l" rtl="0" fontAlgn="base">
        <a:spcBef>
          <a:spcPts val="500"/>
        </a:spcBef>
        <a:spcAft>
          <a:spcPct val="0"/>
        </a:spcAft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3417888" indent="-228600" algn="l" rtl="0" fontAlgn="base">
        <a:spcBef>
          <a:spcPts val="500"/>
        </a:spcBef>
        <a:spcAft>
          <a:spcPct val="0"/>
        </a:spcAft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3875088" indent="-228600" algn="l" rtl="0" fontAlgn="base">
        <a:spcBef>
          <a:spcPts val="500"/>
        </a:spcBef>
        <a:spcAft>
          <a:spcPct val="0"/>
        </a:spcAft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nevidatexas.org/" TargetMode="External"/><Relationship Id="rId2" Type="http://schemas.openxmlformats.org/officeDocument/2006/relationships/hyperlink" Target="http://www.donatelifetexas.org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natelifetexas.org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donevidatexas.org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338AF57A-DC72-4A44-B6A1-95AC1A4F38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844675"/>
            <a:ext cx="7772400" cy="2041525"/>
          </a:xfrm>
        </p:spPr>
        <p:txBody>
          <a:bodyPr rIns="132080"/>
          <a:lstStyle/>
          <a:p>
            <a:pPr indent="0" eaLnBrk="1" hangingPunct="1"/>
            <a:br>
              <a:rPr lang="en-US" altLang="en-US" b="1"/>
            </a:br>
            <a:r>
              <a:rPr lang="en-US" altLang="en-US" b="1"/>
              <a:t>Organ / Tissue / Eye</a:t>
            </a:r>
            <a:br>
              <a:rPr lang="en-US" altLang="en-US" b="1"/>
            </a:br>
            <a:r>
              <a:rPr lang="en-US" altLang="en-US" sz="4000" b="1"/>
              <a:t>Donation Overview</a:t>
            </a:r>
            <a:br>
              <a:rPr lang="en-US" altLang="en-US" sz="4000"/>
            </a:br>
            <a:br>
              <a:rPr lang="en-US" altLang="en-US" sz="4000"/>
            </a:br>
            <a:r>
              <a:rPr lang="en-US" altLang="en-US" sz="4000"/>
              <a:t> </a:t>
            </a:r>
            <a:r>
              <a:rPr lang="en-US" altLang="en-US" sz="3200"/>
              <a:t>Essential Information for </a:t>
            </a:r>
            <a:br>
              <a:rPr lang="en-US" altLang="en-US" sz="3200"/>
            </a:br>
            <a:r>
              <a:rPr lang="en-US" altLang="en-US" sz="3200"/>
              <a:t>Health Care Professionals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8402B29C-8AB4-439C-AE38-A4CD74B23A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71600" y="3886200"/>
            <a:ext cx="6400800" cy="2971800"/>
          </a:xfrm>
        </p:spPr>
        <p:txBody>
          <a:bodyPr rIns="132080"/>
          <a:lstStyle/>
          <a:p>
            <a:pPr marL="39688" indent="0" algn="ctr" eaLnBrk="1" hangingPunct="1">
              <a:buFont typeface="Arial" panose="020B0604020202020204" pitchFamily="34" charset="0"/>
              <a:buNone/>
            </a:pPr>
            <a:endParaRPr lang="en-US" altLang="en-US"/>
          </a:p>
          <a:p>
            <a:pPr marL="39688" indent="0" algn="ctr" eaLnBrk="1" hangingPunct="1">
              <a:buFont typeface="Arial" panose="020B0604020202020204" pitchFamily="34" charset="0"/>
              <a:buNone/>
            </a:pPr>
            <a:endParaRPr lang="en-US" altLang="en-US"/>
          </a:p>
        </p:txBody>
      </p:sp>
    </p:spTree>
  </p:cSld>
  <p:clrMapOvr>
    <a:masterClrMapping/>
  </p:clrMapOvr>
  <p:transition spd="slow" advClick="0" advTm="10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C6C32E77-9CC7-4E64-A1EA-637CE9187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38200" y="0"/>
            <a:ext cx="7772400" cy="1295400"/>
          </a:xfrm>
        </p:spPr>
        <p:txBody>
          <a:bodyPr/>
          <a:lstStyle/>
          <a:p>
            <a:r>
              <a:rPr lang="en-US" altLang="en-US" sz="3600" b="1">
                <a:solidFill>
                  <a:schemeClr val="bg1"/>
                </a:solidFill>
              </a:rPr>
              <a:t> What is Brain Death?  </a:t>
            </a:r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93A0C756-743E-4C5A-941A-BDBDD8F9B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8006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b="1"/>
              <a:t>Brain Death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800"/>
              <a:t>is the irreversible cessation of all spontaneous brain function, including the brain stem.</a:t>
            </a:r>
          </a:p>
          <a:p>
            <a:pPr algn="ctr" eaLnBrk="1" hangingPunct="1">
              <a:spcBef>
                <a:spcPct val="30000"/>
              </a:spcBef>
              <a:buSzTx/>
              <a:buFont typeface="Wingdings" panose="05000000000000000000" pitchFamily="2" charset="2"/>
              <a:buNone/>
            </a:pPr>
            <a:endParaRPr kumimoji="1" lang="en-US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30000"/>
              </a:spcBef>
              <a:buSzTx/>
              <a:buFont typeface="Wingdings" panose="05000000000000000000" pitchFamily="2" charset="2"/>
              <a:buNone/>
            </a:pPr>
            <a:r>
              <a:rPr kumimoji="1" lang="en-US" altLang="en-US" sz="2200">
                <a:solidFill>
                  <a:srgbClr val="000000"/>
                </a:solidFill>
                <a:latin typeface="Times New Roman" panose="02020603050405020304" pitchFamily="18" charset="0"/>
              </a:rPr>
              <a:t>Brain death is not a coma or a persistent vegetative state.</a:t>
            </a:r>
          </a:p>
          <a:p>
            <a:pPr algn="ctr" eaLnBrk="1" hangingPunct="1">
              <a:spcBef>
                <a:spcPct val="30000"/>
              </a:spcBef>
              <a:buSzTx/>
              <a:buFont typeface="Wingdings" panose="05000000000000000000" pitchFamily="2" charset="2"/>
              <a:buNone/>
            </a:pPr>
            <a:r>
              <a:rPr kumimoji="1" lang="en-US" altLang="en-US" sz="2200">
                <a:solidFill>
                  <a:srgbClr val="000000"/>
                </a:solidFill>
                <a:latin typeface="Times New Roman" panose="02020603050405020304" pitchFamily="18" charset="0"/>
              </a:rPr>
              <a:t>The declaration of brain death is the legal time of death that </a:t>
            </a:r>
          </a:p>
          <a:p>
            <a:pPr algn="ctr" eaLnBrk="1" hangingPunct="1">
              <a:spcBef>
                <a:spcPct val="30000"/>
              </a:spcBef>
              <a:buSzTx/>
              <a:buFont typeface="Wingdings" panose="05000000000000000000" pitchFamily="2" charset="2"/>
              <a:buNone/>
            </a:pPr>
            <a:r>
              <a:rPr kumimoji="1" lang="en-US" altLang="en-US" sz="2200">
                <a:solidFill>
                  <a:srgbClr val="000000"/>
                </a:solidFill>
                <a:latin typeface="Times New Roman" panose="02020603050405020304" pitchFamily="18" charset="0"/>
              </a:rPr>
              <a:t>will be recorded on the patient’s death certificate.</a:t>
            </a:r>
          </a:p>
          <a:p>
            <a:pPr algn="ctr" eaLnBrk="1" hangingPunct="1">
              <a:spcBef>
                <a:spcPct val="30000"/>
              </a:spcBef>
              <a:buSzTx/>
              <a:buFont typeface="Wingdings" panose="05000000000000000000" pitchFamily="2" charset="2"/>
              <a:buNone/>
            </a:pPr>
            <a:r>
              <a:rPr kumimoji="1" lang="en-US" altLang="en-US" sz="2200">
                <a:solidFill>
                  <a:srgbClr val="000000"/>
                </a:solidFill>
                <a:latin typeface="Times New Roman" panose="02020603050405020304" pitchFamily="18" charset="0"/>
              </a:rPr>
              <a:t>Brain Death may be determined by clinical exams and</a:t>
            </a:r>
          </a:p>
          <a:p>
            <a:pPr algn="ctr" eaLnBrk="1" hangingPunct="1">
              <a:spcBef>
                <a:spcPct val="30000"/>
              </a:spcBef>
              <a:buSzTx/>
              <a:buFont typeface="Wingdings" panose="05000000000000000000" pitchFamily="2" charset="2"/>
              <a:buNone/>
            </a:pPr>
            <a:r>
              <a:rPr kumimoji="1" lang="en-US" altLang="en-US" sz="2200">
                <a:solidFill>
                  <a:srgbClr val="000000"/>
                </a:solidFill>
                <a:latin typeface="Times New Roman" panose="02020603050405020304" pitchFamily="18" charset="0"/>
              </a:rPr>
              <a:t>confirmatory tests such as an apnea test or a cerebral flow study.  </a:t>
            </a:r>
          </a:p>
          <a:p>
            <a:endParaRPr lang="en-US" altLang="en-US"/>
          </a:p>
        </p:txBody>
      </p:sp>
    </p:spTree>
  </p:cSld>
  <p:clrMapOvr>
    <a:masterClrMapping/>
  </p:clrMapOvr>
  <p:transition spd="slow" advClick="0" advTm="10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207F240B-53B3-4BBB-902D-15ECBC7D60AE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xfrm>
            <a:off x="-457200" y="304800"/>
            <a:ext cx="8458200" cy="863600"/>
          </a:xfrm>
        </p:spPr>
        <p:txBody>
          <a:bodyPr lIns="0" tIns="0" rIns="40639" bIns="0" anchor="t"/>
          <a:lstStyle/>
          <a:p>
            <a:pPr eaLnBrk="1" hangingPunct="1"/>
            <a:r>
              <a:rPr lang="en-US" altLang="en-US" sz="3600" i="1">
                <a:solidFill>
                  <a:schemeClr val="bg1"/>
                </a:solidFill>
              </a:rPr>
              <a:t>Two Types of Organ Donation</a:t>
            </a:r>
            <a:br>
              <a:rPr lang="en-US" altLang="en-US" b="1" i="1"/>
            </a:br>
            <a:endParaRPr lang="en-US" altLang="en-US" b="1" i="1"/>
          </a:p>
        </p:txBody>
      </p:sp>
      <p:graphicFrame>
        <p:nvGraphicFramePr>
          <p:cNvPr id="6149" name="Group 5">
            <a:extLst>
              <a:ext uri="{FF2B5EF4-FFF2-40B4-BE49-F238E27FC236}">
                <a16:creationId xmlns:a16="http://schemas.microsoft.com/office/drawing/2014/main" id="{AF4AF5C6-A10F-445D-8C7B-0B5D7656CBAF}"/>
              </a:ext>
            </a:extLst>
          </p:cNvPr>
          <p:cNvGraphicFramePr>
            <a:graphicFrameLocks noGrp="1"/>
          </p:cNvGraphicFramePr>
          <p:nvPr/>
        </p:nvGraphicFramePr>
        <p:xfrm>
          <a:off x="609600" y="1371600"/>
          <a:ext cx="3810000" cy="4267200"/>
        </p:xfrm>
        <a:graphic>
          <a:graphicData uri="http://schemas.openxmlformats.org/drawingml/2006/table">
            <a:tbl>
              <a:tblPr/>
              <a:tblGrid>
                <a:gridCol w="381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00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SzPct val="10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Heiti SC Light"/>
                          <a:cs typeface="Heiti SC Light"/>
                          <a:sym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SzPct val="100000"/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Heiti SC Light"/>
                          <a:cs typeface="Heiti SC Light"/>
                          <a:sym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Heiti SC Light"/>
                          <a:cs typeface="Heiti SC Light"/>
                          <a:sym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Heiti SC Light"/>
                          <a:cs typeface="Heiti SC Light"/>
                          <a:sym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Heiti SC Light"/>
                          <a:cs typeface="Heiti SC Light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Heiti SC Light"/>
                          <a:cs typeface="Heiti SC Light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Heiti SC Light"/>
                          <a:cs typeface="Heiti SC Light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Heiti SC Light"/>
                          <a:cs typeface="Heiti SC Light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Heiti SC Light"/>
                          <a:cs typeface="Heiti SC Light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Heiti SC Light"/>
                        <a:cs typeface="Heiti SC Light"/>
                        <a:sym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eiti SC Light"/>
                          <a:cs typeface="Heiti SC Light"/>
                          <a:sym typeface="Arial" panose="020B0604020202020204" pitchFamily="34" charset="0"/>
                        </a:rPr>
                        <a:t>Brain Death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Heiti SC Light"/>
                        <a:cs typeface="Heiti SC Light"/>
                        <a:sym typeface="Arial" panose="020B0604020202020204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0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SzPct val="10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Heiti SC Light"/>
                          <a:cs typeface="Heiti SC Light"/>
                          <a:sym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SzPct val="100000"/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Heiti SC Light"/>
                          <a:cs typeface="Heiti SC Light"/>
                          <a:sym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Heiti SC Light"/>
                          <a:cs typeface="Heiti SC Light"/>
                          <a:sym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Heiti SC Light"/>
                          <a:cs typeface="Heiti SC Light"/>
                          <a:sym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Heiti SC Light"/>
                          <a:cs typeface="Heiti SC Light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Heiti SC Light"/>
                          <a:cs typeface="Heiti SC Light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Heiti SC Light"/>
                          <a:cs typeface="Heiti SC Light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Heiti SC Light"/>
                          <a:cs typeface="Heiti SC Light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Heiti SC Light"/>
                          <a:cs typeface="Heiti SC Light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Heiti SC Light"/>
                          <a:cs typeface="Heiti SC Light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Heiti SC Light"/>
                          <a:cs typeface="Heiti SC Light"/>
                          <a:sym typeface="Arial" panose="020B0604020202020204" pitchFamily="34" charset="0"/>
                        </a:rPr>
                        <a:t>Irreversible, non-survivable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Heiti SC Light"/>
                          <a:cs typeface="Heiti SC Light"/>
                          <a:sym typeface="Arial" panose="020B0604020202020204" pitchFamily="34" charset="0"/>
                        </a:rPr>
                        <a:t> brain injury.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Heiti SC Light"/>
                          <a:cs typeface="Heiti SC Light"/>
                          <a:sym typeface="Arial" panose="020B0604020202020204" pitchFamily="34" charset="0"/>
                        </a:rPr>
                        <a:t> Patient currently maintained on 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Heiti SC Light"/>
                          <a:cs typeface="Heiti SC Light"/>
                          <a:sym typeface="Arial" panose="020B0604020202020204" pitchFamily="34" charset="0"/>
                        </a:rPr>
                        <a:t>   ventilator.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Heiti SC Light"/>
                          <a:cs typeface="Heiti SC Light"/>
                          <a:sym typeface="Arial" panose="020B0604020202020204" pitchFamily="34" charset="0"/>
                        </a:rPr>
                        <a:t> Tests performed to confirm brain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Heiti SC Light"/>
                          <a:cs typeface="Heiti SC Light"/>
                          <a:sym typeface="Arial" panose="020B0604020202020204" pitchFamily="34" charset="0"/>
                        </a:rPr>
                        <a:t>   death (e.g. clinical exam, apnea test).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Heiti SC Light"/>
                          <a:cs typeface="Heiti SC Light"/>
                          <a:sym typeface="Arial" panose="020B0604020202020204" pitchFamily="34" charset="0"/>
                        </a:rPr>
                        <a:t> Next of Kin provides consent for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Heiti SC Light"/>
                          <a:cs typeface="Heiti SC Light"/>
                          <a:sym typeface="Arial" panose="020B0604020202020204" pitchFamily="34" charset="0"/>
                        </a:rPr>
                        <a:t>   donation.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Heiti SC Light"/>
                          <a:cs typeface="Heiti SC Light"/>
                          <a:sym typeface="Arial" panose="020B0604020202020204" pitchFamily="34" charset="0"/>
                        </a:rPr>
                        <a:t> Pt maintained in ICU while donation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Heiti SC Light"/>
                          <a:cs typeface="Heiti SC Light"/>
                          <a:sym typeface="Arial" panose="020B0604020202020204" pitchFamily="34" charset="0"/>
                        </a:rPr>
                        <a:t>   evaluation/work up completed.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Heiti SC Light"/>
                          <a:cs typeface="Heiti SC Light"/>
                          <a:sym typeface="Arial" panose="020B0604020202020204" pitchFamily="34" charset="0"/>
                        </a:rPr>
                        <a:t> To OR for organ recovery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Heiti SC Light"/>
                          <a:cs typeface="Heiti SC Light"/>
                          <a:sym typeface="Arial" panose="020B0604020202020204" pitchFamily="34" charset="0"/>
                        </a:rPr>
                        <a:t> Organ donors may also donate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Heiti SC Light"/>
                          <a:cs typeface="Heiti SC Light"/>
                          <a:sym typeface="Arial" panose="020B0604020202020204" pitchFamily="34" charset="0"/>
                        </a:rPr>
                        <a:t>   tissues and corneas.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166" name="Group 22">
            <a:extLst>
              <a:ext uri="{FF2B5EF4-FFF2-40B4-BE49-F238E27FC236}">
                <a16:creationId xmlns:a16="http://schemas.microsoft.com/office/drawing/2014/main" id="{DC36FA19-0E43-4E8D-905C-F9B5207DB2AA}"/>
              </a:ext>
            </a:extLst>
          </p:cNvPr>
          <p:cNvGraphicFramePr>
            <a:graphicFrameLocks noGrp="1"/>
          </p:cNvGraphicFramePr>
          <p:nvPr/>
        </p:nvGraphicFramePr>
        <p:xfrm>
          <a:off x="4495800" y="1371600"/>
          <a:ext cx="4038600" cy="4271963"/>
        </p:xfrm>
        <a:graphic>
          <a:graphicData uri="http://schemas.openxmlformats.org/drawingml/2006/table">
            <a:tbl>
              <a:tblPr/>
              <a:tblGrid>
                <a:gridCol w="403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00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SzPct val="10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Heiti SC Light"/>
                          <a:cs typeface="Heiti SC Light"/>
                          <a:sym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SzPct val="100000"/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Heiti SC Light"/>
                          <a:cs typeface="Heiti SC Light"/>
                          <a:sym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Heiti SC Light"/>
                          <a:cs typeface="Heiti SC Light"/>
                          <a:sym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Heiti SC Light"/>
                          <a:cs typeface="Heiti SC Light"/>
                          <a:sym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Heiti SC Light"/>
                          <a:cs typeface="Heiti SC Light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Heiti SC Light"/>
                          <a:cs typeface="Heiti SC Light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Heiti SC Light"/>
                          <a:cs typeface="Heiti SC Light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Heiti SC Light"/>
                          <a:cs typeface="Heiti SC Light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Heiti SC Light"/>
                          <a:cs typeface="Heiti SC Light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4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ea typeface="Heiti SC Light"/>
                        <a:cs typeface="Heiti SC Light"/>
                        <a:sym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ea typeface="Heiti SC Light"/>
                          <a:cs typeface="Heiti SC Light"/>
                          <a:sym typeface="Arial" panose="020B0604020202020204" pitchFamily="34" charset="0"/>
                        </a:rPr>
                        <a:t>Donation after Circulatory Death </a:t>
                      </a: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ea typeface="Heiti SC Light"/>
                          <a:cs typeface="Heiti SC Light"/>
                          <a:sym typeface="Arial" panose="020B0604020202020204" pitchFamily="34" charset="0"/>
                        </a:rPr>
                        <a:t>(DCD)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  <a:ea typeface="Heiti SC Light"/>
                        <a:cs typeface="Heiti SC Light"/>
                        <a:sym typeface="Arial" panose="020B0604020202020204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4763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SzPct val="10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Heiti SC Light"/>
                          <a:cs typeface="Heiti SC Light"/>
                          <a:sym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SzPct val="100000"/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Heiti SC Light"/>
                          <a:cs typeface="Heiti SC Light"/>
                          <a:sym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Heiti SC Light"/>
                          <a:cs typeface="Heiti SC Light"/>
                          <a:sym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Heiti SC Light"/>
                          <a:cs typeface="Heiti SC Light"/>
                          <a:sym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Heiti SC Light"/>
                          <a:cs typeface="Heiti SC Light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Heiti SC Light"/>
                          <a:cs typeface="Heiti SC Light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Heiti SC Light"/>
                          <a:cs typeface="Heiti SC Light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Heiti SC Light"/>
                          <a:cs typeface="Heiti SC Light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Heiti SC Light"/>
                          <a:cs typeface="Heiti SC Light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Heiti SC Light"/>
                          <a:cs typeface="Heiti SC Light"/>
                          <a:sym typeface="Arial" panose="020B0604020202020204" pitchFamily="34" charset="0"/>
                        </a:rPr>
                        <a:t> Irreversible, non-survivable 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Heiti SC Light"/>
                          <a:cs typeface="Heiti SC Light"/>
                          <a:sym typeface="Arial" panose="020B0604020202020204" pitchFamily="34" charset="0"/>
                        </a:rPr>
                        <a:t>brain injury.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Heiti SC Light"/>
                          <a:cs typeface="Heiti SC Light"/>
                          <a:sym typeface="Arial" panose="020B0604020202020204" pitchFamily="34" charset="0"/>
                        </a:rPr>
                        <a:t> Patient currently maintained on a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Heiti SC Light"/>
                          <a:cs typeface="Heiti SC Light"/>
                          <a:sym typeface="Arial" panose="020B0604020202020204" pitchFamily="34" charset="0"/>
                        </a:rPr>
                        <a:t>   ventilator.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anose="020F0502020204030204" pitchFamily="34" charset="0"/>
                          <a:ea typeface="Heiti SC Light"/>
                          <a:cs typeface="Heiti SC Light"/>
                          <a:sym typeface="Arial" panose="020B0604020202020204" pitchFamily="34" charset="0"/>
                        </a:rPr>
                        <a:t> Patient has not progressed to brain death.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anose="020F0502020204030204" pitchFamily="34" charset="0"/>
                          <a:ea typeface="Heiti SC Light"/>
                          <a:cs typeface="Heiti SC Light"/>
                          <a:sym typeface="Arial" panose="020B0604020202020204" pitchFamily="34" charset="0"/>
                        </a:rPr>
                        <a:t> Family decides to take patient off ventilator.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anose="020F0502020204030204" pitchFamily="34" charset="0"/>
                          <a:ea typeface="Heiti SC Light"/>
                          <a:cs typeface="Heiti SC Light"/>
                          <a:sym typeface="Arial" panose="020B0604020202020204" pitchFamily="34" charset="0"/>
                        </a:rPr>
                        <a:t> Family wants organ donation to occur,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anose="020F0502020204030204" pitchFamily="34" charset="0"/>
                          <a:ea typeface="Heiti SC Light"/>
                          <a:cs typeface="Heiti SC Light"/>
                          <a:sym typeface="Arial" panose="020B0604020202020204" pitchFamily="34" charset="0"/>
                        </a:rPr>
                        <a:t>   consent given</a:t>
                      </a: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anose="020F0502020204030204" pitchFamily="34" charset="0"/>
                          <a:ea typeface="Heiti SC Light"/>
                          <a:cs typeface="Heiti SC Light"/>
                          <a:sym typeface="Arial" panose="020B0604020202020204" pitchFamily="34" charset="0"/>
                        </a:rPr>
                        <a:t>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Heiti SC Light"/>
                          <a:cs typeface="Heiti SC Light"/>
                          <a:sym typeface="Arial" panose="020B0604020202020204" pitchFamily="34" charset="0"/>
                        </a:rPr>
                        <a:t> Pt maintained in ICU while donation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Heiti SC Light"/>
                          <a:cs typeface="Heiti SC Light"/>
                          <a:sym typeface="Arial" panose="020B0604020202020204" pitchFamily="34" charset="0"/>
                        </a:rPr>
                        <a:t>   evaluation/work up completed.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Heiti SC Light"/>
                          <a:cs typeface="Heiti SC Light"/>
                          <a:sym typeface="Arial" panose="020B0604020202020204" pitchFamily="34" charset="0"/>
                        </a:rPr>
                        <a:t> To OR for possible organ recovery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anose="020F0502020204030204" pitchFamily="34" charset="0"/>
                          <a:ea typeface="Heiti SC Light"/>
                          <a:cs typeface="Heiti SC Light"/>
                          <a:sym typeface="Arial" panose="020B0604020202020204" pitchFamily="34" charset="0"/>
                        </a:rPr>
                        <a:t> Pt extubated, cardiac standstill w/in 60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anose="020F0502020204030204" pitchFamily="34" charset="0"/>
                          <a:ea typeface="Heiti SC Light"/>
                          <a:cs typeface="Heiti SC Light"/>
                          <a:sym typeface="Arial" panose="020B0604020202020204" pitchFamily="34" charset="0"/>
                        </a:rPr>
                        <a:t>   minutes, rapid organ recovery in OR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anose="020F0502020204030204" pitchFamily="34" charset="0"/>
                          <a:ea typeface="Heiti SC Light"/>
                          <a:cs typeface="Heiti SC Light"/>
                          <a:sym typeface="Arial" panose="020B0604020202020204" pitchFamily="34" charset="0"/>
                        </a:rPr>
                        <a:t>.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anose="020F0502020204030204" pitchFamily="34" charset="0"/>
                        <a:ea typeface="Heiti SC Light"/>
                        <a:cs typeface="Heiti SC Light"/>
                        <a:sym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Heiti SC Light"/>
                          <a:cs typeface="Heiti SC Light"/>
                          <a:sym typeface="Arial" panose="020B0604020202020204" pitchFamily="34" charset="0"/>
                        </a:rPr>
                        <a:t> DCD donors may also donate tissues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Heiti SC Light"/>
                          <a:cs typeface="Heiti SC Light"/>
                          <a:sym typeface="Arial" panose="020B0604020202020204" pitchFamily="34" charset="0"/>
                        </a:rPr>
                        <a:t>   and corneas.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B942B036-572B-473F-8B6B-5D6EF2363905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xfrm>
            <a:off x="-457200" y="304800"/>
            <a:ext cx="8458200" cy="863600"/>
          </a:xfrm>
        </p:spPr>
        <p:txBody>
          <a:bodyPr lIns="0" tIns="0" rIns="40639" bIns="0" anchor="t"/>
          <a:lstStyle/>
          <a:p>
            <a:pPr eaLnBrk="1" hangingPunct="1"/>
            <a:r>
              <a:rPr lang="en-US" altLang="en-US" sz="3600" i="1">
                <a:solidFill>
                  <a:schemeClr val="bg1"/>
                </a:solidFill>
              </a:rPr>
              <a:t>Two Types of Organ Donation</a:t>
            </a:r>
            <a:br>
              <a:rPr lang="en-US" altLang="en-US" b="1" i="1"/>
            </a:br>
            <a:endParaRPr lang="en-US" altLang="en-US" b="1" i="1"/>
          </a:p>
        </p:txBody>
      </p:sp>
      <p:graphicFrame>
        <p:nvGraphicFramePr>
          <p:cNvPr id="6149" name="Group 5">
            <a:extLst>
              <a:ext uri="{FF2B5EF4-FFF2-40B4-BE49-F238E27FC236}">
                <a16:creationId xmlns:a16="http://schemas.microsoft.com/office/drawing/2014/main" id="{1B8B3482-7F69-4835-BAF4-E9D2CC1CEECD}"/>
              </a:ext>
            </a:extLst>
          </p:cNvPr>
          <p:cNvGraphicFramePr>
            <a:graphicFrameLocks noGrp="1"/>
          </p:cNvGraphicFramePr>
          <p:nvPr/>
        </p:nvGraphicFramePr>
        <p:xfrm>
          <a:off x="685800" y="1447800"/>
          <a:ext cx="3810000" cy="4278313"/>
        </p:xfrm>
        <a:graphic>
          <a:graphicData uri="http://schemas.openxmlformats.org/drawingml/2006/table">
            <a:tbl>
              <a:tblPr/>
              <a:tblGrid>
                <a:gridCol w="381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00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SzPct val="10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Heiti SC Light"/>
                          <a:cs typeface="Heiti SC Light"/>
                          <a:sym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SzPct val="100000"/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Heiti SC Light"/>
                          <a:cs typeface="Heiti SC Light"/>
                          <a:sym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Heiti SC Light"/>
                          <a:cs typeface="Heiti SC Light"/>
                          <a:sym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Heiti SC Light"/>
                          <a:cs typeface="Heiti SC Light"/>
                          <a:sym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Heiti SC Light"/>
                          <a:cs typeface="Heiti SC Light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Heiti SC Light"/>
                          <a:cs typeface="Heiti SC Light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Heiti SC Light"/>
                          <a:cs typeface="Heiti SC Light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Heiti SC Light"/>
                          <a:cs typeface="Heiti SC Light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Heiti SC Light"/>
                          <a:cs typeface="Heiti SC Light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Heiti SC Light"/>
                        <a:cs typeface="Heiti SC Light"/>
                        <a:sym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eiti SC Light"/>
                          <a:cs typeface="Heiti SC Light"/>
                          <a:sym typeface="Arial" panose="020B0604020202020204" pitchFamily="34" charset="0"/>
                        </a:rPr>
                        <a:t>Brain Death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Heiti SC Light"/>
                        <a:cs typeface="Heiti SC Light"/>
                        <a:sym typeface="Arial" panose="020B0604020202020204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21113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SzPct val="10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Heiti SC Light"/>
                          <a:cs typeface="Heiti SC Light"/>
                          <a:sym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SzPct val="100000"/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Heiti SC Light"/>
                          <a:cs typeface="Heiti SC Light"/>
                          <a:sym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Heiti SC Light"/>
                          <a:cs typeface="Heiti SC Light"/>
                          <a:sym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Heiti SC Light"/>
                          <a:cs typeface="Heiti SC Light"/>
                          <a:sym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Heiti SC Light"/>
                          <a:cs typeface="Heiti SC Light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Heiti SC Light"/>
                          <a:cs typeface="Heiti SC Light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Heiti SC Light"/>
                          <a:cs typeface="Heiti SC Light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Heiti SC Light"/>
                          <a:cs typeface="Heiti SC Light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Heiti SC Light"/>
                          <a:cs typeface="Heiti SC Light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Heiti SC Light"/>
                          <a:cs typeface="Heiti SC Light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Heiti SC Light"/>
                          <a:cs typeface="Heiti SC Light"/>
                          <a:sym typeface="Arial" panose="020B0604020202020204" pitchFamily="34" charset="0"/>
                        </a:rPr>
                        <a:t>Irreversible, non-survivable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Heiti SC Light"/>
                          <a:cs typeface="Heiti SC Light"/>
                          <a:sym typeface="Arial" panose="020B0604020202020204" pitchFamily="34" charset="0"/>
                        </a:rPr>
                        <a:t> brain injury.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Heiti SC Light"/>
                          <a:cs typeface="Heiti SC Light"/>
                          <a:sym typeface="Arial" panose="020B0604020202020204" pitchFamily="34" charset="0"/>
                        </a:rPr>
                        <a:t> Patient currently maintained on 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Heiti SC Light"/>
                          <a:cs typeface="Heiti SC Light"/>
                          <a:sym typeface="Arial" panose="020B0604020202020204" pitchFamily="34" charset="0"/>
                        </a:rPr>
                        <a:t>   ventilator.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Heiti SC Light"/>
                          <a:cs typeface="Heiti SC Light"/>
                          <a:sym typeface="Arial" panose="020B0604020202020204" pitchFamily="34" charset="0"/>
                        </a:rPr>
                        <a:t> Tests performed to confirm brain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Heiti SC Light"/>
                          <a:cs typeface="Heiti SC Light"/>
                          <a:sym typeface="Arial" panose="020B0604020202020204" pitchFamily="34" charset="0"/>
                        </a:rPr>
                        <a:t>   death (e.g. clinical exam, apnea test).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Heiti SC Light"/>
                          <a:cs typeface="Heiti SC Light"/>
                          <a:sym typeface="Arial" panose="020B0604020202020204" pitchFamily="34" charset="0"/>
                        </a:rPr>
                        <a:t> Next of Kin provides consent for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Heiti SC Light"/>
                          <a:cs typeface="Heiti SC Light"/>
                          <a:sym typeface="Arial" panose="020B0604020202020204" pitchFamily="34" charset="0"/>
                        </a:rPr>
                        <a:t>   donation.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Heiti SC Light"/>
                          <a:cs typeface="Heiti SC Light"/>
                          <a:sym typeface="Arial" panose="020B0604020202020204" pitchFamily="34" charset="0"/>
                        </a:rPr>
                        <a:t> Pt maintained in ICU while donation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Heiti SC Light"/>
                          <a:cs typeface="Heiti SC Light"/>
                          <a:sym typeface="Arial" panose="020B0604020202020204" pitchFamily="34" charset="0"/>
                        </a:rPr>
                        <a:t>   evaluation/work up completed.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Heiti SC Light"/>
                          <a:cs typeface="Heiti SC Light"/>
                          <a:sym typeface="Arial" panose="020B0604020202020204" pitchFamily="34" charset="0"/>
                        </a:rPr>
                        <a:t> To OR for organ recovery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Heiti SC Light"/>
                          <a:cs typeface="Heiti SC Light"/>
                          <a:sym typeface="Arial" panose="020B0604020202020204" pitchFamily="34" charset="0"/>
                        </a:rPr>
                        <a:t> Organ donors may also donate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Heiti SC Light"/>
                          <a:cs typeface="Heiti SC Light"/>
                          <a:sym typeface="Arial" panose="020B0604020202020204" pitchFamily="34" charset="0"/>
                        </a:rPr>
                        <a:t>   tissues and corneas.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166" name="Group 22">
            <a:extLst>
              <a:ext uri="{FF2B5EF4-FFF2-40B4-BE49-F238E27FC236}">
                <a16:creationId xmlns:a16="http://schemas.microsoft.com/office/drawing/2014/main" id="{6E01AC29-0198-4CD2-A531-C6CF540734B3}"/>
              </a:ext>
            </a:extLst>
          </p:cNvPr>
          <p:cNvGraphicFramePr>
            <a:graphicFrameLocks noGrp="1"/>
          </p:cNvGraphicFramePr>
          <p:nvPr/>
        </p:nvGraphicFramePr>
        <p:xfrm>
          <a:off x="4495800" y="1447800"/>
          <a:ext cx="3962400" cy="4271963"/>
        </p:xfrm>
        <a:graphic>
          <a:graphicData uri="http://schemas.openxmlformats.org/drawingml/2006/table">
            <a:tbl>
              <a:tblPr/>
              <a:tblGrid>
                <a:gridCol w="396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00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SzPct val="10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Heiti SC Light"/>
                          <a:cs typeface="Heiti SC Light"/>
                          <a:sym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SzPct val="100000"/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Heiti SC Light"/>
                          <a:cs typeface="Heiti SC Light"/>
                          <a:sym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Heiti SC Light"/>
                          <a:cs typeface="Heiti SC Light"/>
                          <a:sym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Heiti SC Light"/>
                          <a:cs typeface="Heiti SC Light"/>
                          <a:sym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Heiti SC Light"/>
                          <a:cs typeface="Heiti SC Light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Heiti SC Light"/>
                          <a:cs typeface="Heiti SC Light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Heiti SC Light"/>
                          <a:cs typeface="Heiti SC Light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Heiti SC Light"/>
                          <a:cs typeface="Heiti SC Light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Heiti SC Light"/>
                          <a:cs typeface="Heiti SC Light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4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ea typeface="Heiti SC Light"/>
                        <a:cs typeface="Heiti SC Light"/>
                        <a:sym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ea typeface="Heiti SC Light"/>
                          <a:cs typeface="Heiti SC Light"/>
                          <a:sym typeface="Arial" panose="020B0604020202020204" pitchFamily="34" charset="0"/>
                        </a:rPr>
                        <a:t>Donation after Circulatory Death </a:t>
                      </a: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ea typeface="Heiti SC Light"/>
                          <a:cs typeface="Heiti SC Light"/>
                          <a:sym typeface="Arial" panose="020B0604020202020204" pitchFamily="34" charset="0"/>
                        </a:rPr>
                        <a:t>(DCD)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  <a:ea typeface="Heiti SC Light"/>
                        <a:cs typeface="Heiti SC Light"/>
                        <a:sym typeface="Arial" panose="020B0604020202020204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4763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SzPct val="10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Heiti SC Light"/>
                          <a:cs typeface="Heiti SC Light"/>
                          <a:sym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SzPct val="100000"/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Heiti SC Light"/>
                          <a:cs typeface="Heiti SC Light"/>
                          <a:sym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Heiti SC Light"/>
                          <a:cs typeface="Heiti SC Light"/>
                          <a:sym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Heiti SC Light"/>
                          <a:cs typeface="Heiti SC Light"/>
                          <a:sym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Heiti SC Light"/>
                          <a:cs typeface="Heiti SC Light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Heiti SC Light"/>
                          <a:cs typeface="Heiti SC Light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Heiti SC Light"/>
                          <a:cs typeface="Heiti SC Light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Heiti SC Light"/>
                          <a:cs typeface="Heiti SC Light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Heiti SC Light"/>
                          <a:cs typeface="Heiti SC Light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anose="020F0502020204030204" pitchFamily="34" charset="0"/>
                        <a:ea typeface="Heiti SC Light"/>
                        <a:cs typeface="Heiti SC Light"/>
                        <a:sym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Heiti SC Light"/>
                          <a:cs typeface="Heiti SC Light"/>
                          <a:sym typeface="Arial" panose="020B0604020202020204" pitchFamily="34" charset="0"/>
                        </a:rPr>
                        <a:t>Pt maintained in ICU while donation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Heiti SC Light"/>
                          <a:cs typeface="Heiti SC Light"/>
                          <a:sym typeface="Arial" panose="020B0604020202020204" pitchFamily="34" charset="0"/>
                        </a:rPr>
                        <a:t>   evaluation/work up completed.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Heiti SC Light"/>
                        <a:cs typeface="Heiti SC Light"/>
                        <a:sym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Heiti SC Light"/>
                          <a:cs typeface="Heiti SC Light"/>
                          <a:sym typeface="Arial" panose="020B0604020202020204" pitchFamily="34" charset="0"/>
                        </a:rPr>
                        <a:t>To OR for possible organ recovery.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Heiti SC Light"/>
                        <a:cs typeface="Heiti SC Light"/>
                        <a:sym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anose="020F0502020204030204" pitchFamily="34" charset="0"/>
                          <a:ea typeface="Heiti SC Light"/>
                          <a:cs typeface="Heiti SC Light"/>
                          <a:sym typeface="Arial" panose="020B0604020202020204" pitchFamily="34" charset="0"/>
                        </a:rPr>
                        <a:t>Pt extubated, cardiac standstill w/in 60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anose="020F0502020204030204" pitchFamily="34" charset="0"/>
                          <a:ea typeface="Heiti SC Light"/>
                          <a:cs typeface="Heiti SC Light"/>
                          <a:sym typeface="Arial" panose="020B0604020202020204" pitchFamily="34" charset="0"/>
                        </a:rPr>
                        <a:t>   minutes, rapid organ recovery in OR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anose="020F0502020204030204" pitchFamily="34" charset="0"/>
                          <a:ea typeface="Heiti SC Light"/>
                          <a:cs typeface="Heiti SC Light"/>
                          <a:sym typeface="Arial" panose="020B0604020202020204" pitchFamily="34" charset="0"/>
                        </a:rPr>
                        <a:t>.</a:t>
                      </a:r>
                      <a:endParaRPr kumimoji="0" lang="en-US" altLang="en-US" sz="4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anose="020F0502020204030204" pitchFamily="34" charset="0"/>
                        <a:ea typeface="Heiti SC Light"/>
                        <a:cs typeface="Heiti SC Light"/>
                        <a:sym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anose="020F0502020204030204" pitchFamily="34" charset="0"/>
                        <a:ea typeface="Heiti SC Light"/>
                        <a:cs typeface="Heiti SC Light"/>
                        <a:sym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anose="020F0502020204030204" pitchFamily="34" charset="0"/>
                        <a:ea typeface="Heiti SC Light"/>
                        <a:cs typeface="Heiti SC Light"/>
                        <a:sym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6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Heiti SC Light"/>
                          <a:cs typeface="Heiti SC Light"/>
                          <a:sym typeface="Arial" panose="020B0604020202020204" pitchFamily="34" charset="0"/>
                        </a:rPr>
                        <a:t>WHAT IF PATIENT DOES NOT CARDIAC ARREST WITHIN 60 MINUTES?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Heiti SC Light"/>
                        <a:cs typeface="Heiti SC Light"/>
                        <a:sym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A20000"/>
                          </a:solidFill>
                          <a:effectLst/>
                          <a:latin typeface="Calibri" panose="020F0502020204030204" pitchFamily="34" charset="0"/>
                          <a:ea typeface="Heiti SC Light"/>
                          <a:cs typeface="Heiti SC Light"/>
                          <a:sym typeface="Arial" panose="020B0604020202020204" pitchFamily="34" charset="0"/>
                        </a:rPr>
                        <a:t>Patient is returned to designated room.</a:t>
                      </a:r>
                      <a:endParaRPr kumimoji="0" lang="en-US" altLang="en-US" sz="400" b="1" i="0" u="none" strike="noStrike" cap="none" normalizeH="0" baseline="0">
                        <a:ln>
                          <a:noFill/>
                        </a:ln>
                        <a:solidFill>
                          <a:srgbClr val="A20000"/>
                        </a:solidFill>
                        <a:effectLst/>
                        <a:latin typeface="Calibri" panose="020F0502020204030204" pitchFamily="34" charset="0"/>
                        <a:ea typeface="Heiti SC Light"/>
                        <a:cs typeface="Heiti SC Light"/>
                        <a:sym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400" b="1" i="0" u="none" strike="noStrike" cap="none" normalizeH="0" baseline="0">
                        <a:ln>
                          <a:noFill/>
                        </a:ln>
                        <a:solidFill>
                          <a:srgbClr val="A20000"/>
                        </a:solidFill>
                        <a:effectLst/>
                        <a:latin typeface="Calibri" panose="020F0502020204030204" pitchFamily="34" charset="0"/>
                        <a:ea typeface="Heiti SC Light"/>
                        <a:cs typeface="Heiti SC Light"/>
                        <a:sym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A20000"/>
                          </a:solidFill>
                          <a:effectLst/>
                          <a:latin typeface="Calibri" panose="020F0502020204030204" pitchFamily="34" charset="0"/>
                          <a:ea typeface="Heiti SC Light"/>
                          <a:cs typeface="Heiti SC Light"/>
                          <a:sym typeface="Arial" panose="020B0604020202020204" pitchFamily="34" charset="0"/>
                        </a:rPr>
                        <a:t>Patient is not re-intubated.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400" b="1" i="0" u="none" strike="noStrike" cap="none" normalizeH="0" baseline="0">
                        <a:ln>
                          <a:noFill/>
                        </a:ln>
                        <a:solidFill>
                          <a:srgbClr val="A20000"/>
                        </a:solidFill>
                        <a:effectLst/>
                        <a:latin typeface="Calibri" panose="020F0502020204030204" pitchFamily="34" charset="0"/>
                        <a:ea typeface="Heiti SC Light"/>
                        <a:cs typeface="Heiti SC Light"/>
                        <a:sym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A20000"/>
                          </a:solidFill>
                          <a:effectLst/>
                          <a:latin typeface="Calibri" panose="020F0502020204030204" pitchFamily="34" charset="0"/>
                          <a:ea typeface="Heiti SC Light"/>
                          <a:cs typeface="Heiti SC Light"/>
                          <a:sym typeface="Arial" panose="020B0604020202020204" pitchFamily="34" charset="0"/>
                        </a:rPr>
                        <a:t>Family resumes financial responsibility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A20000"/>
                          </a:solidFill>
                          <a:effectLst/>
                          <a:latin typeface="Calibri" panose="020F0502020204030204" pitchFamily="34" charset="0"/>
                          <a:ea typeface="Heiti SC Light"/>
                          <a:cs typeface="Heiti SC Light"/>
                          <a:sym typeface="Arial" panose="020B0604020202020204" pitchFamily="34" charset="0"/>
                        </a:rPr>
                        <a:t>for this patient’s care.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E937C698-8089-4C80-9051-7A624791CB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92100"/>
            <a:ext cx="7772400" cy="736600"/>
          </a:xfrm>
        </p:spPr>
        <p:txBody>
          <a:bodyPr lIns="0" tIns="0" rIns="40639" bIns="0" anchor="t"/>
          <a:lstStyle/>
          <a:p>
            <a:pPr indent="0" algn="l" eaLnBrk="1" hangingPunct="1"/>
            <a:r>
              <a:rPr lang="en-US" altLang="en-US" sz="3600" b="1">
                <a:solidFill>
                  <a:srgbClr val="FFFFFF"/>
                </a:solidFill>
              </a:rPr>
              <a:t>When Do I Call?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4425978B-6A50-47F5-92BC-5A8CCA4A35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1219200"/>
            <a:ext cx="7315200" cy="4419600"/>
          </a:xfrm>
        </p:spPr>
        <p:txBody>
          <a:bodyPr rIns="132080"/>
          <a:lstStyle/>
          <a:p>
            <a:pPr eaLnBrk="1" hangingPunct="1">
              <a:lnSpc>
                <a:spcPct val="90000"/>
              </a:lnSpc>
            </a:pPr>
            <a:endParaRPr lang="en-US" altLang="en-US" sz="2400" b="1">
              <a:solidFill>
                <a:srgbClr val="3C8C93"/>
              </a:solidFill>
              <a:latin typeface="Lucida Calligraphy" panose="03010101010101010101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b="1"/>
              <a:t>When a vented patient has severe, acute brain injury (trauma, CVA, etc)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en-US" sz="2400" b="1"/>
          </a:p>
          <a:p>
            <a:pPr eaLnBrk="1" hangingPunct="1">
              <a:lnSpc>
                <a:spcPct val="90000"/>
              </a:lnSpc>
            </a:pPr>
            <a:r>
              <a:rPr lang="en-US" altLang="en-US" sz="2400" b="1"/>
              <a:t>When a patient is ventilated and is missing two or more reflexes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en-US" sz="2400" b="1"/>
          </a:p>
          <a:p>
            <a:pPr eaLnBrk="1" hangingPunct="1">
              <a:lnSpc>
                <a:spcPct val="90000"/>
              </a:lnSpc>
            </a:pPr>
            <a:r>
              <a:rPr lang="en-US" altLang="en-US" sz="2400" b="1"/>
              <a:t>Before any end-of-life discussion with family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en-US" sz="2400" b="1"/>
          </a:p>
          <a:p>
            <a:pPr eaLnBrk="1" hangingPunct="1">
              <a:lnSpc>
                <a:spcPct val="90000"/>
              </a:lnSpc>
            </a:pPr>
            <a:r>
              <a:rPr lang="en-US" altLang="en-US" sz="2400" b="1"/>
              <a:t>When a family member asks about donation</a:t>
            </a:r>
          </a:p>
        </p:txBody>
      </p:sp>
    </p:spTree>
  </p:cSld>
  <p:clrMapOvr>
    <a:masterClrMapping/>
  </p:clrMapOvr>
  <p:transition spd="slow" advClick="0" advTm="15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2">
            <a:extLst>
              <a:ext uri="{FF2B5EF4-FFF2-40B4-BE49-F238E27FC236}">
                <a16:creationId xmlns:a16="http://schemas.microsoft.com/office/drawing/2014/main" id="{AD9774B5-36AA-4CA6-956F-B10BE65A3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5400"/>
            <a:ext cx="7391400" cy="4267200"/>
          </a:xfrm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en-US" sz="2000" b="1" u="sng">
                <a:latin typeface="Arial Rounded MT Bold" panose="020F0704030504030204" pitchFamily="34" charset="0"/>
              </a:rPr>
              <a:t>For a potential Organ Donor (ventilated, losing reflexes)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en-US" sz="2000">
                <a:latin typeface="Arial Rounded MT Bold" panose="020F0704030504030204" pitchFamily="34" charset="0"/>
              </a:rPr>
              <a:t>A representative from Southwest Transplant Alliance will come on site (day or night)  to assess the patient’s          medical suitability for organ donation.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en-US" sz="2000">
                <a:latin typeface="Arial Rounded MT Bold" panose="020F0704030504030204" pitchFamily="34" charset="0"/>
              </a:rPr>
              <a:t>If the patient is medically suitable, and if the patient progresses to </a:t>
            </a:r>
            <a:r>
              <a:rPr lang="en-US" altLang="en-US" sz="2000" u="sng">
                <a:latin typeface="Arial Rounded MT Bold" panose="020F0704030504030204" pitchFamily="34" charset="0"/>
              </a:rPr>
              <a:t>Brain Death</a:t>
            </a:r>
            <a:r>
              <a:rPr lang="en-US" altLang="en-US" sz="2000">
                <a:latin typeface="Arial Rounded MT Bold" panose="020F0704030504030204" pitchFamily="34" charset="0"/>
              </a:rPr>
              <a:t>, then the organ donation conversation will occur.</a:t>
            </a:r>
          </a:p>
          <a:p>
            <a:pPr algn="ctr">
              <a:buFont typeface="Arial" panose="020B0604020202020204" pitchFamily="34" charset="0"/>
              <a:buNone/>
            </a:pPr>
            <a:endParaRPr lang="en-US" altLang="en-US" sz="1200">
              <a:latin typeface="Arial Rounded MT Bold" panose="020F0704030504030204" pitchFamily="34" charset="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altLang="en-US" sz="2100" b="1" u="sng">
                <a:latin typeface="Arial Rounded MT Bold" panose="020F0704030504030204" pitchFamily="34" charset="0"/>
              </a:rPr>
              <a:t>For a potential Tissue/Cornea Donor (cardiac death)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en-US" sz="2000">
                <a:latin typeface="Arial Rounded MT Bold" panose="020F0704030504030204" pitchFamily="34" charset="0"/>
              </a:rPr>
              <a:t>A representative from RTI Donor Services will evaluate the patient by phone.  If the patient is found to be medically suitable, the family will be contacted by phone.</a:t>
            </a:r>
          </a:p>
          <a:p>
            <a:pPr algn="ctr">
              <a:buFont typeface="Arial" panose="020B0604020202020204" pitchFamily="34" charset="0"/>
              <a:buNone/>
            </a:pPr>
            <a:endParaRPr lang="en-US" altLang="en-US" sz="2000">
              <a:solidFill>
                <a:srgbClr val="3C8C93"/>
              </a:solidFill>
              <a:latin typeface="Arial Rounded MT Bold" panose="020F0704030504030204" pitchFamily="34" charset="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altLang="en-US" sz="2000">
                <a:solidFill>
                  <a:srgbClr val="3C8C93"/>
                </a:solidFill>
                <a:latin typeface="Arial Rounded MT Bold" panose="020F0704030504030204" pitchFamily="34" charset="0"/>
              </a:rPr>
              <a:t>  </a:t>
            </a:r>
          </a:p>
        </p:txBody>
      </p:sp>
      <p:sp>
        <p:nvSpPr>
          <p:cNvPr id="23555" name="Rectangle 4">
            <a:extLst>
              <a:ext uri="{FF2B5EF4-FFF2-40B4-BE49-F238E27FC236}">
                <a16:creationId xmlns:a16="http://schemas.microsoft.com/office/drawing/2014/main" id="{FF44ECC7-FB70-46CD-B1D7-57E7811FFDB8}"/>
              </a:ext>
            </a:extLst>
          </p:cNvPr>
          <p:cNvSpPr>
            <a:spLocks/>
          </p:cNvSpPr>
          <p:nvPr/>
        </p:nvSpPr>
        <p:spPr bwMode="auto">
          <a:xfrm>
            <a:off x="685800" y="292100"/>
            <a:ext cx="73152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>
            <a:spAutoFit/>
          </a:bodyPr>
          <a:lstStyle>
            <a:lvl1pPr marL="39688">
              <a:spcBef>
                <a:spcPts val="700"/>
              </a:spcBef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Heiti SC Light"/>
                <a:cs typeface="Heiti SC Light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Heiti SC Light"/>
                <a:cs typeface="Heiti SC Light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Heiti SC Light"/>
                <a:cs typeface="Heiti SC Light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Heiti SC Light"/>
                <a:cs typeface="Heiti SC Light"/>
                <a:sym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Heiti SC Light"/>
                <a:cs typeface="Heiti SC Light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Heiti SC Light"/>
                <a:cs typeface="Heiti SC Light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Heiti SC Light"/>
                <a:cs typeface="Heiti SC Light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Heiti SC Light"/>
                <a:cs typeface="Heiti SC Light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Heiti SC Light"/>
                <a:cs typeface="Heiti SC Light"/>
                <a:sym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3600" b="1">
                <a:solidFill>
                  <a:srgbClr val="FFFFFF"/>
                </a:solidFill>
              </a:rPr>
              <a:t>What happens after you call?  </a:t>
            </a:r>
          </a:p>
        </p:txBody>
      </p:sp>
    </p:spTree>
  </p:cSld>
  <p:clrMapOvr>
    <a:masterClrMapping/>
  </p:clrMapOvr>
  <p:transition spd="slow" advClick="0" advTm="10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9892EC57-05FB-447E-AEAD-3A14731EEF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10100" y="1498600"/>
            <a:ext cx="4038600" cy="4724400"/>
          </a:xfrm>
        </p:spPr>
        <p:txBody>
          <a:bodyPr rIns="132080"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800" b="1"/>
              <a:t>Organs:</a:t>
            </a:r>
          </a:p>
          <a:p>
            <a:pPr eaLnBrk="1" hangingPunct="1"/>
            <a:r>
              <a:rPr lang="en-US" altLang="en-US" sz="2800"/>
              <a:t>Heart</a:t>
            </a:r>
          </a:p>
          <a:p>
            <a:pPr eaLnBrk="1" hangingPunct="1"/>
            <a:r>
              <a:rPr lang="en-US" altLang="en-US" sz="2800"/>
              <a:t>Lungs</a:t>
            </a:r>
          </a:p>
          <a:p>
            <a:pPr eaLnBrk="1" hangingPunct="1"/>
            <a:r>
              <a:rPr lang="en-US" altLang="en-US" sz="2800"/>
              <a:t>Liver</a:t>
            </a:r>
          </a:p>
          <a:p>
            <a:pPr eaLnBrk="1" hangingPunct="1"/>
            <a:r>
              <a:rPr lang="en-US" altLang="en-US" sz="2800"/>
              <a:t>Kidneys</a:t>
            </a:r>
          </a:p>
          <a:p>
            <a:pPr eaLnBrk="1" hangingPunct="1"/>
            <a:r>
              <a:rPr lang="en-US" altLang="en-US" sz="2800"/>
              <a:t>Pancreas/islet cells</a:t>
            </a:r>
          </a:p>
          <a:p>
            <a:pPr eaLnBrk="1" hangingPunct="1"/>
            <a:r>
              <a:rPr lang="en-US" altLang="en-US" sz="2800"/>
              <a:t>Small bowel</a:t>
            </a:r>
          </a:p>
        </p:txBody>
      </p:sp>
      <p:pic>
        <p:nvPicPr>
          <p:cNvPr id="24579" name="Picture 3">
            <a:extLst>
              <a:ext uri="{FF2B5EF4-FFF2-40B4-BE49-F238E27FC236}">
                <a16:creationId xmlns:a16="http://schemas.microsoft.com/office/drawing/2014/main" id="{30F78FCB-BCCB-4165-90EA-CDF1B7FBC4E2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438" y="1563688"/>
            <a:ext cx="3149600" cy="35274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0" name="Rectangle 4">
            <a:extLst>
              <a:ext uri="{FF2B5EF4-FFF2-40B4-BE49-F238E27FC236}">
                <a16:creationId xmlns:a16="http://schemas.microsoft.com/office/drawing/2014/main" id="{7B6850A7-C254-4B2E-8743-0C63A615A93F}"/>
              </a:ext>
            </a:extLst>
          </p:cNvPr>
          <p:cNvSpPr>
            <a:spLocks/>
          </p:cNvSpPr>
          <p:nvPr/>
        </p:nvSpPr>
        <p:spPr bwMode="auto">
          <a:xfrm>
            <a:off x="685800" y="292100"/>
            <a:ext cx="475615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ts val="700"/>
              </a:spcBef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Heiti SC Light"/>
                <a:cs typeface="Heiti SC Light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Heiti SC Light"/>
                <a:cs typeface="Heiti SC Light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Heiti SC Light"/>
                <a:cs typeface="Heiti SC Light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Heiti SC Light"/>
                <a:cs typeface="Heiti SC Light"/>
                <a:sym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Heiti SC Light"/>
                <a:cs typeface="Heiti SC Light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Heiti SC Light"/>
                <a:cs typeface="Heiti SC Light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Heiti SC Light"/>
                <a:cs typeface="Heiti SC Light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Heiti SC Light"/>
                <a:cs typeface="Heiti SC Light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Heiti SC Light"/>
                <a:cs typeface="Heiti SC Light"/>
                <a:sym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3600" b="1">
                <a:solidFill>
                  <a:srgbClr val="FFFFFF"/>
                </a:solidFill>
              </a:rPr>
              <a:t>What can be donated?</a:t>
            </a:r>
          </a:p>
        </p:txBody>
      </p:sp>
    </p:spTree>
  </p:cSld>
  <p:clrMapOvr>
    <a:masterClrMapping/>
  </p:clrMapOvr>
  <p:transition spd="slow" advClick="0" advTm="10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>
            <a:extLst>
              <a:ext uri="{FF2B5EF4-FFF2-40B4-BE49-F238E27FC236}">
                <a16:creationId xmlns:a16="http://schemas.microsoft.com/office/drawing/2014/main" id="{80EDDC51-7023-427D-9A56-69E7C20F3A63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738" y="1449388"/>
            <a:ext cx="3238500" cy="35274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3" name="Rectangle 3">
            <a:extLst>
              <a:ext uri="{FF2B5EF4-FFF2-40B4-BE49-F238E27FC236}">
                <a16:creationId xmlns:a16="http://schemas.microsoft.com/office/drawing/2014/main" id="{8E657DF2-2290-48CD-84CA-8E61F3586D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745038" y="1308100"/>
            <a:ext cx="3814762" cy="4800600"/>
          </a:xfrm>
        </p:spPr>
        <p:txBody>
          <a:bodyPr rIns="132080"/>
          <a:lstStyle/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2800" b="1"/>
              <a:t>Tissue: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Bone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Skin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Corneas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Sclera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Heart Valves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Veins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Cartilage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Tendons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Fascia</a:t>
            </a:r>
          </a:p>
        </p:txBody>
      </p:sp>
      <p:sp>
        <p:nvSpPr>
          <p:cNvPr id="25604" name="Rectangle 4">
            <a:extLst>
              <a:ext uri="{FF2B5EF4-FFF2-40B4-BE49-F238E27FC236}">
                <a16:creationId xmlns:a16="http://schemas.microsoft.com/office/drawing/2014/main" id="{B684C7DC-44B4-4873-AF72-122084D26F3A}"/>
              </a:ext>
            </a:extLst>
          </p:cNvPr>
          <p:cNvSpPr>
            <a:spLocks/>
          </p:cNvSpPr>
          <p:nvPr/>
        </p:nvSpPr>
        <p:spPr bwMode="auto">
          <a:xfrm>
            <a:off x="685800" y="292100"/>
            <a:ext cx="60325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ts val="700"/>
              </a:spcBef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Heiti SC Light"/>
                <a:cs typeface="Heiti SC Light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Heiti SC Light"/>
                <a:cs typeface="Heiti SC Light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Heiti SC Light"/>
                <a:cs typeface="Heiti SC Light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Heiti SC Light"/>
                <a:cs typeface="Heiti SC Light"/>
                <a:sym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Heiti SC Light"/>
                <a:cs typeface="Heiti SC Light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Heiti SC Light"/>
                <a:cs typeface="Heiti SC Light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Heiti SC Light"/>
                <a:cs typeface="Heiti SC Light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Heiti SC Light"/>
                <a:cs typeface="Heiti SC Light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Heiti SC Light"/>
                <a:cs typeface="Heiti SC Light"/>
                <a:sym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3600" b="1">
                <a:solidFill>
                  <a:srgbClr val="FFFFFF"/>
                </a:solidFill>
              </a:rPr>
              <a:t>What else can be donated?</a:t>
            </a:r>
          </a:p>
        </p:txBody>
      </p:sp>
    </p:spTree>
  </p:cSld>
  <p:clrMapOvr>
    <a:masterClrMapping/>
  </p:clrMapOvr>
  <p:transition spd="slow" advClick="0" advTm="10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9A3482F7-C802-49B1-9725-C2DADDB477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92100"/>
            <a:ext cx="7772400" cy="736600"/>
          </a:xfrm>
        </p:spPr>
        <p:txBody>
          <a:bodyPr lIns="0" tIns="0" rIns="40639" bIns="0" anchor="t"/>
          <a:lstStyle/>
          <a:p>
            <a:pPr indent="0" algn="l" eaLnBrk="1" hangingPunct="1"/>
            <a:r>
              <a:rPr lang="en-US" altLang="en-US" sz="3600" b="1">
                <a:solidFill>
                  <a:srgbClr val="FFFFFF"/>
                </a:solidFill>
              </a:rPr>
              <a:t>General Information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07A0D18E-560C-474C-A600-C4DAF9539D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1219200"/>
            <a:ext cx="7315200" cy="4419600"/>
          </a:xfrm>
        </p:spPr>
        <p:txBody>
          <a:bodyPr rIns="132080"/>
          <a:lstStyle/>
          <a:p>
            <a:pPr eaLnBrk="1" hangingPunct="1">
              <a:lnSpc>
                <a:spcPct val="90000"/>
              </a:lnSpc>
            </a:pPr>
            <a:endParaRPr lang="en-US" altLang="en-US" sz="1200" b="1">
              <a:solidFill>
                <a:srgbClr val="3C8C93"/>
              </a:solidFill>
              <a:latin typeface="Lucida Calligraphy" panose="03010101010101010101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600" b="1"/>
              <a:t>Organ/Tissue/Eye Donation takes place in the operating room of your hospital.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 b="1"/>
              <a:t>Organ donors remain in the Critical Care Unit until being moved to the OR for recovery.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 b="1"/>
              <a:t>Organs are recovered by transplant surgeons who travel here from transplant centers.  No organ transplants are done in the Permian Basin.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 b="1"/>
              <a:t>Donor families and organ recipients can meet in the future if both parties agree to sign a release for exchange of information.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 b="1"/>
              <a:t>Donor agencies cover all costs related to the donation process.  There is no cost to the family for any donation.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 b="1"/>
              <a:t>The donation process will not interfere with the family’s option to have an open casket, visitation or funeral service.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 b="1"/>
              <a:t>For hospital personnel, please do not call the funeral home until we have had an opportunity to evaluate the patient for donation.</a:t>
            </a:r>
          </a:p>
        </p:txBody>
      </p:sp>
    </p:spTree>
  </p:cSld>
  <p:clrMapOvr>
    <a:masterClrMapping/>
  </p:clrMapOvr>
  <p:transition spd="slow" advClick="0" advTm="15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09DB9F05-E392-48C6-A810-D9CD59DAD7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457200"/>
          </a:xfrm>
        </p:spPr>
        <p:txBody>
          <a:bodyPr lIns="0" tIns="0" rIns="40639" bIns="0" anchor="t"/>
          <a:lstStyle/>
          <a:p>
            <a:pPr indent="0" algn="l" eaLnBrk="1" hangingPunct="1">
              <a:defRPr/>
            </a:pPr>
            <a:r>
              <a:rPr lang="en-US" altLang="en-US" sz="3600" b="1" dirty="0">
                <a:solidFill>
                  <a:srgbClr val="FFFFFF"/>
                </a:solidFill>
                <a:latin typeface="+mn-lt"/>
              </a:rPr>
              <a:t>Meet Lily</a:t>
            </a:r>
          </a:p>
        </p:txBody>
      </p:sp>
      <p:pic>
        <p:nvPicPr>
          <p:cNvPr id="29699" name="Picture 7" descr="Picture1">
            <a:extLst>
              <a:ext uri="{FF2B5EF4-FFF2-40B4-BE49-F238E27FC236}">
                <a16:creationId xmlns:a16="http://schemas.microsoft.com/office/drawing/2014/main" id="{0D3F6B73-AD94-4F7F-AF33-75E03B5DC383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1143000"/>
            <a:ext cx="2667000" cy="3124200"/>
          </a:xfrm>
          <a:ln w="158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9700" name="Picture 4" descr="nebraska girl after">
            <a:extLst>
              <a:ext uri="{FF2B5EF4-FFF2-40B4-BE49-F238E27FC236}">
                <a16:creationId xmlns:a16="http://schemas.microsoft.com/office/drawing/2014/main" id="{2BDF842B-63E7-4C11-93CB-E10AF4026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143000"/>
            <a:ext cx="4038600" cy="30384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5">
            <a:extLst>
              <a:ext uri="{FF2B5EF4-FFF2-40B4-BE49-F238E27FC236}">
                <a16:creationId xmlns:a16="http://schemas.microsoft.com/office/drawing/2014/main" id="{36A8C916-C7DE-4FFC-8D79-B6E0DE018DC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4114800"/>
            <a:ext cx="7772400" cy="1641475"/>
          </a:xfrm>
          <a:ln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  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rPr>
              <a:t>14 months old              Two years old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             </a:t>
            </a:r>
            <a:r>
              <a:rPr lang="en-US" sz="2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Lily suffered from biliary atresia and received a liver        	     transplant in 1984 at the age of 15 months ...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2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This donation happened because someone called the 800#......</a:t>
            </a:r>
          </a:p>
        </p:txBody>
      </p:sp>
    </p:spTree>
  </p:cSld>
  <p:clrMapOvr>
    <a:masterClrMapping/>
  </p:clrMapOvr>
  <p:transition spd="slow" advClick="0" advTm="10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C21FA0EA-17C8-457A-8C32-B6BF636D88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7772400" cy="609600"/>
          </a:xfrm>
        </p:spPr>
        <p:txBody>
          <a:bodyPr lIns="0" tIns="0" rIns="40639" bIns="0" anchor="t"/>
          <a:lstStyle/>
          <a:p>
            <a:pPr indent="0" algn="l" eaLnBrk="1" hangingPunct="1">
              <a:defRPr/>
            </a:pPr>
            <a:r>
              <a:rPr lang="en-US" altLang="en-US" sz="3600" b="1" dirty="0">
                <a:solidFill>
                  <a:srgbClr val="FFFFFF"/>
                </a:solidFill>
                <a:latin typeface="+mn-lt"/>
              </a:rPr>
              <a:t>This is Lily now!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498BF35C-9C1E-4038-809E-F21692436EF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648200" y="1524000"/>
            <a:ext cx="3810000" cy="3886200"/>
          </a:xfrm>
        </p:spPr>
        <p:txBody>
          <a:bodyPr rIns="132080"/>
          <a:lstStyle/>
          <a:p>
            <a:pPr eaLnBrk="1" hangingPunct="1">
              <a:lnSpc>
                <a:spcPct val="90000"/>
              </a:lnSpc>
            </a:pPr>
            <a:r>
              <a:rPr lang="en-US" altLang="en-US" sz="2400"/>
              <a:t>This is a picture on her wedding day,  August 8, 2008.  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/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She picked this day because it was the 24</a:t>
            </a:r>
            <a:r>
              <a:rPr lang="en-US" altLang="en-US" sz="2400" baseline="30000"/>
              <a:t>th</a:t>
            </a:r>
            <a:r>
              <a:rPr lang="en-US" altLang="en-US" sz="2400"/>
              <a:t> anniversary of her liver transplant.</a:t>
            </a:r>
          </a:p>
        </p:txBody>
      </p:sp>
      <p:pic>
        <p:nvPicPr>
          <p:cNvPr id="30724" name="Picture 7" descr="liliy2">
            <a:extLst>
              <a:ext uri="{FF2B5EF4-FFF2-40B4-BE49-F238E27FC236}">
                <a16:creationId xmlns:a16="http://schemas.microsoft.com/office/drawing/2014/main" id="{88E37CD0-D4E3-4D0B-866E-2DDCAB6287A4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1371600"/>
            <a:ext cx="3330575" cy="3962400"/>
          </a:xfrm>
          <a:ln w="158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Click="0" advTm="10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A821DDEC-9589-44B0-A917-EE9D433029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844675"/>
            <a:ext cx="7772400" cy="2041525"/>
          </a:xfrm>
        </p:spPr>
        <p:txBody>
          <a:bodyPr rIns="132080"/>
          <a:lstStyle/>
          <a:p>
            <a:pPr indent="0" eaLnBrk="1" hangingPunct="1"/>
            <a:br>
              <a:rPr lang="en-US" altLang="en-US" b="1"/>
            </a:br>
            <a:r>
              <a:rPr lang="en-US" altLang="en-US" sz="3600" b="1"/>
              <a:t>Three Donor Agencies</a:t>
            </a:r>
            <a:br>
              <a:rPr lang="en-US" altLang="en-US" sz="3600" b="1"/>
            </a:br>
            <a:r>
              <a:rPr lang="en-US" altLang="en-US" sz="3600" b="1"/>
              <a:t>serve the hospitals in</a:t>
            </a:r>
            <a:br>
              <a:rPr lang="en-US" altLang="en-US" sz="3600" b="1"/>
            </a:br>
            <a:r>
              <a:rPr lang="en-US" altLang="en-US" sz="3600" b="1"/>
              <a:t>the Midland/Odessa area</a:t>
            </a:r>
            <a:br>
              <a:rPr lang="en-US" altLang="en-US" sz="4000"/>
            </a:br>
            <a:br>
              <a:rPr lang="en-US" altLang="en-US" sz="4000"/>
            </a:br>
            <a:r>
              <a:rPr lang="en-US" altLang="en-US" sz="4000"/>
              <a:t> </a:t>
            </a:r>
            <a:r>
              <a:rPr lang="en-US" altLang="en-US" sz="3200"/>
              <a:t>Each Agency has a Contract</a:t>
            </a:r>
            <a:br>
              <a:rPr lang="en-US" altLang="en-US" sz="3200"/>
            </a:br>
            <a:r>
              <a:rPr lang="en-US" altLang="en-US" sz="3200"/>
              <a:t>with each Hospital</a:t>
            </a:r>
          </a:p>
        </p:txBody>
      </p:sp>
    </p:spTree>
  </p:cSld>
  <p:clrMapOvr>
    <a:masterClrMapping/>
  </p:clrMapOvr>
  <p:transition spd="slow" advClick="0" advTm="10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4F8D7-C980-42AB-A9FE-E415635B6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8600"/>
            <a:ext cx="5486400" cy="6858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solidFill>
                  <a:schemeClr val="bg1"/>
                </a:solidFill>
                <a:latin typeface="+mn-lt"/>
              </a:rPr>
              <a:t>Donation Quiz &amp; Answers</a:t>
            </a:r>
          </a:p>
        </p:txBody>
      </p:sp>
      <p:sp>
        <p:nvSpPr>
          <p:cNvPr id="31747" name="Content Placeholder 2">
            <a:extLst>
              <a:ext uri="{FF2B5EF4-FFF2-40B4-BE49-F238E27FC236}">
                <a16:creationId xmlns:a16="http://schemas.microsoft.com/office/drawing/2014/main" id="{6A74D72C-4A38-487C-B274-010CF85D36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19200"/>
            <a:ext cx="7848600" cy="4800600"/>
          </a:xfrm>
        </p:spPr>
        <p:txBody>
          <a:bodyPr/>
          <a:lstStyle/>
          <a:p>
            <a:pPr marL="39688" indent="0">
              <a:buFont typeface="Arial" panose="020B0604020202020204" pitchFamily="34" charset="0"/>
              <a:buNone/>
            </a:pPr>
            <a:r>
              <a:rPr lang="en-US" altLang="en-US" sz="1200"/>
              <a:t>1.  </a:t>
            </a:r>
            <a:r>
              <a:rPr lang="en-US" altLang="en-US" sz="1200" u="sng"/>
              <a:t>How many lives can one patient save through Organ Donation?</a:t>
            </a:r>
            <a:r>
              <a:rPr lang="en-US" altLang="en-US" sz="1200"/>
              <a:t>  </a:t>
            </a:r>
            <a:r>
              <a:rPr lang="en-US" altLang="en-US" sz="1200" u="sng"/>
              <a:t>Or enhance by Tissue/Eye Donation?</a:t>
            </a:r>
          </a:p>
          <a:p>
            <a:pPr marL="39688" indent="0">
              <a:buFont typeface="Arial" panose="020B0604020202020204" pitchFamily="34" charset="0"/>
              <a:buNone/>
            </a:pPr>
            <a:r>
              <a:rPr lang="en-US" altLang="en-US" sz="1200"/>
              <a:t>	One Organ Donor can save eight (8) lives (lungs, kidneys, liver, heart, pancreas, small bowel)</a:t>
            </a:r>
          </a:p>
          <a:p>
            <a:pPr marL="39688" indent="0">
              <a:buFont typeface="Arial" panose="020B0604020202020204" pitchFamily="34" charset="0"/>
              <a:buNone/>
            </a:pPr>
            <a:r>
              <a:rPr lang="en-US" altLang="en-US" sz="1200"/>
              <a:t>	One Tissue/Eye Donor can enhance the lives of dozens of patients who are in need of transplants</a:t>
            </a:r>
          </a:p>
          <a:p>
            <a:pPr marL="39688" indent="0">
              <a:buFont typeface="Arial" panose="020B0604020202020204" pitchFamily="34" charset="0"/>
              <a:buAutoNum type="arabicPeriod" startAt="2"/>
            </a:pPr>
            <a:r>
              <a:rPr lang="en-US" altLang="en-US" sz="1200" u="sng"/>
              <a:t>A patient does not need to be on a mechanical ventilator in order to be a candidate for organ donation.</a:t>
            </a:r>
          </a:p>
          <a:p>
            <a:pPr marL="388938" lvl="1" indent="0">
              <a:buFont typeface="Arial" panose="020B0604020202020204" pitchFamily="34" charset="0"/>
              <a:buNone/>
            </a:pPr>
            <a:r>
              <a:rPr lang="en-US" altLang="en-US" sz="1200"/>
              <a:t>	False... Potential Organ Donors (Brain Dead and/or DCD) must be ventilated</a:t>
            </a:r>
          </a:p>
          <a:p>
            <a:pPr marL="39688" indent="0">
              <a:buFont typeface="Arial" panose="020B0604020202020204" pitchFamily="34" charset="0"/>
              <a:buAutoNum type="arabicPeriod" startAt="3"/>
            </a:pPr>
            <a:r>
              <a:rPr lang="en-US" altLang="en-US" sz="1200" u="sng"/>
              <a:t>When should a vented patient be called into the 800 number?</a:t>
            </a:r>
          </a:p>
          <a:p>
            <a:pPr marL="788988" lvl="2" indent="0">
              <a:buFont typeface="Arial" panose="020B0604020202020204" pitchFamily="34" charset="0"/>
              <a:buNone/>
            </a:pPr>
            <a:r>
              <a:rPr lang="en-US" altLang="en-US" sz="400"/>
              <a:t>        </a:t>
            </a:r>
            <a:r>
              <a:rPr lang="en-US" altLang="en-US" sz="400" u="sng"/>
              <a:t> </a:t>
            </a:r>
            <a:r>
              <a:rPr lang="en-US" altLang="en-US" sz="1200"/>
              <a:t>As soon as clinical triggers indicate that the patient is losing reflexes</a:t>
            </a:r>
            <a:endParaRPr lang="en-US" altLang="en-US" sz="400"/>
          </a:p>
          <a:p>
            <a:pPr marL="39688" indent="0">
              <a:buFont typeface="Arial" panose="020B0604020202020204" pitchFamily="34" charset="0"/>
              <a:buNone/>
            </a:pPr>
            <a:r>
              <a:rPr lang="en-US" altLang="en-US" sz="1200"/>
              <a:t>4.  </a:t>
            </a:r>
            <a:r>
              <a:rPr lang="en-US" altLang="en-US" sz="1200" u="sng"/>
              <a:t>Can a patient qualify for organ donation as a brain dead donor &amp; as a Donation After Circulatory Death (DCD)</a:t>
            </a:r>
            <a:endParaRPr lang="en-US" altLang="en-US" sz="1200"/>
          </a:p>
          <a:p>
            <a:pPr marL="39688" indent="0">
              <a:buFont typeface="Arial" panose="020B0604020202020204" pitchFamily="34" charset="0"/>
              <a:buNone/>
            </a:pPr>
            <a:r>
              <a:rPr lang="en-US" altLang="en-US" sz="1200"/>
              <a:t>	YES </a:t>
            </a:r>
          </a:p>
          <a:p>
            <a:pPr marL="39688" indent="0">
              <a:buFont typeface="Arial" panose="020B0604020202020204" pitchFamily="34" charset="0"/>
              <a:buNone/>
            </a:pPr>
            <a:r>
              <a:rPr lang="en-US" altLang="en-US" sz="1200"/>
              <a:t>5.  </a:t>
            </a:r>
            <a:r>
              <a:rPr lang="en-US" altLang="en-US" sz="1200" u="sng"/>
              <a:t>The 1998 CMS Conditions of Participation requires hospitals to do which of the following?</a:t>
            </a:r>
          </a:p>
          <a:p>
            <a:pPr marL="39688" indent="0">
              <a:buFont typeface="Arial" panose="020B0604020202020204" pitchFamily="34" charset="0"/>
              <a:buNone/>
            </a:pPr>
            <a:r>
              <a:rPr lang="en-US" altLang="en-US" sz="1200"/>
              <a:t>	* Hospitals must have a contract with donor agencies / all deaths and imminent deaths must be 	   reported</a:t>
            </a:r>
          </a:p>
          <a:p>
            <a:pPr marL="39688" indent="0">
              <a:buFont typeface="Arial" panose="020B0604020202020204" pitchFamily="34" charset="0"/>
              <a:buNone/>
            </a:pPr>
            <a:r>
              <a:rPr lang="en-US" altLang="en-US" sz="1200"/>
              <a:t>	* Donor agency personnel are the only ones who can determine medical suitability</a:t>
            </a:r>
          </a:p>
          <a:p>
            <a:pPr marL="39688" indent="0">
              <a:buFont typeface="Arial" panose="020B0604020202020204" pitchFamily="34" charset="0"/>
              <a:buNone/>
            </a:pPr>
            <a:r>
              <a:rPr lang="en-US" altLang="en-US" sz="1200"/>
              <a:t>	* If the patient is medically suitable, the family </a:t>
            </a:r>
            <a:r>
              <a:rPr lang="en-US" altLang="en-US" sz="1200" u="sng"/>
              <a:t>must be</a:t>
            </a:r>
            <a:r>
              <a:rPr lang="en-US" altLang="en-US" sz="1200"/>
              <a:t> offered the option of donation</a:t>
            </a:r>
          </a:p>
          <a:p>
            <a:pPr marL="39688" indent="0">
              <a:buFont typeface="Arial" panose="020B0604020202020204" pitchFamily="34" charset="0"/>
              <a:buNone/>
            </a:pPr>
            <a:r>
              <a:rPr lang="en-US" altLang="en-US" sz="1200"/>
              <a:t>	* Only donor agency staff, or those trained and certified by the donor agencies, are to approach   	   families about donation</a:t>
            </a:r>
          </a:p>
          <a:p>
            <a:pPr marL="39688" indent="0">
              <a:buFont typeface="Arial" panose="020B0604020202020204" pitchFamily="34" charset="0"/>
              <a:buNone/>
            </a:pPr>
            <a:r>
              <a:rPr lang="en-US" altLang="en-US" sz="1200"/>
              <a:t>	* </a:t>
            </a:r>
            <a:r>
              <a:rPr lang="en-US" altLang="en-US" sz="1200" b="1" u="sng"/>
              <a:t>ALL OF THE ABOVE</a:t>
            </a:r>
          </a:p>
          <a:p>
            <a:pPr marL="39688" indent="0">
              <a:buFont typeface="Arial" panose="020B0604020202020204" pitchFamily="34" charset="0"/>
              <a:buNone/>
            </a:pPr>
            <a:endParaRPr lang="en-US" altLang="en-US"/>
          </a:p>
        </p:txBody>
      </p:sp>
    </p:spTree>
  </p:cSld>
  <p:clrMapOvr>
    <a:masterClrMapping/>
  </p:clrMapOvr>
  <p:transition spd="slow" advClick="0" advTm="100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02FFB-AFEA-4161-9AD3-FD7D6E315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8600"/>
            <a:ext cx="5486400" cy="6858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solidFill>
                  <a:schemeClr val="bg1"/>
                </a:solidFill>
                <a:latin typeface="+mn-lt"/>
              </a:rPr>
              <a:t>Donation Quiz &amp; Answers</a:t>
            </a:r>
          </a:p>
        </p:txBody>
      </p:sp>
      <p:sp>
        <p:nvSpPr>
          <p:cNvPr id="32771" name="Content Placeholder 2">
            <a:extLst>
              <a:ext uri="{FF2B5EF4-FFF2-40B4-BE49-F238E27FC236}">
                <a16:creationId xmlns:a16="http://schemas.microsoft.com/office/drawing/2014/main" id="{5123C54B-1645-4CB7-8B75-FEC5C638C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5257800"/>
          </a:xfrm>
        </p:spPr>
        <p:txBody>
          <a:bodyPr/>
          <a:lstStyle/>
          <a:p>
            <a:pPr marL="39688" indent="0">
              <a:buFont typeface="Arial" panose="020B0604020202020204" pitchFamily="34" charset="0"/>
              <a:buNone/>
            </a:pPr>
            <a:r>
              <a:rPr lang="en-US" altLang="en-US" sz="1200"/>
              <a:t>CONTINUED………..</a:t>
            </a:r>
          </a:p>
          <a:p>
            <a:pPr marL="39688" indent="0">
              <a:buFont typeface="Arial" panose="020B0604020202020204" pitchFamily="34" charset="0"/>
              <a:buNone/>
            </a:pPr>
            <a:endParaRPr lang="en-US" altLang="en-US" sz="1200"/>
          </a:p>
          <a:p>
            <a:pPr marL="39688" indent="0">
              <a:buFont typeface="Arial" panose="020B0604020202020204" pitchFamily="34" charset="0"/>
              <a:buNone/>
            </a:pPr>
            <a:r>
              <a:rPr lang="en-US" altLang="en-US" sz="1200"/>
              <a:t>6.  </a:t>
            </a:r>
            <a:r>
              <a:rPr lang="en-US" altLang="en-US" sz="1200" u="sng"/>
              <a:t>Brain Death may be determined by a clinical exam, with apnea test and/or a cerebral flow study.</a:t>
            </a:r>
          </a:p>
          <a:p>
            <a:pPr marL="39688" indent="0">
              <a:buFont typeface="Arial" panose="020B0604020202020204" pitchFamily="34" charset="0"/>
              <a:buNone/>
            </a:pPr>
            <a:r>
              <a:rPr lang="en-US" altLang="en-US" sz="1200"/>
              <a:t>	TRUE</a:t>
            </a:r>
            <a:endParaRPr lang="en-US" altLang="en-US" sz="600"/>
          </a:p>
          <a:p>
            <a:pPr marL="39688" indent="0">
              <a:buFont typeface="Arial" panose="020B0604020202020204" pitchFamily="34" charset="0"/>
              <a:buNone/>
            </a:pPr>
            <a:r>
              <a:rPr lang="en-US" altLang="en-US" sz="1200"/>
              <a:t> 7.  </a:t>
            </a:r>
            <a:r>
              <a:rPr lang="en-US" altLang="en-US" sz="1200" u="sng"/>
              <a:t>What are the brain stem reflexes that are evaluated for potential organ donors?</a:t>
            </a:r>
          </a:p>
          <a:p>
            <a:pPr marL="39688" indent="0">
              <a:buFont typeface="Arial" panose="020B0604020202020204" pitchFamily="34" charset="0"/>
              <a:buNone/>
            </a:pPr>
            <a:r>
              <a:rPr lang="en-US" altLang="en-US" sz="1200"/>
              <a:t>	Pupils, Corneals, Gag, Cough, Response to Painful Stimuli and Respiratory Rate</a:t>
            </a:r>
          </a:p>
          <a:p>
            <a:pPr marL="39688" indent="0">
              <a:buFont typeface="Arial" panose="020B0604020202020204" pitchFamily="34" charset="0"/>
              <a:buNone/>
            </a:pPr>
            <a:r>
              <a:rPr lang="en-US" altLang="en-US" sz="1200"/>
              <a:t> 8.  </a:t>
            </a:r>
            <a:r>
              <a:rPr lang="en-US" altLang="en-US" sz="1200" u="sng"/>
              <a:t>After a cardiac death, families of potential Tissue/Eye donors may be approached by phone.</a:t>
            </a:r>
          </a:p>
          <a:p>
            <a:pPr marL="39688" indent="0">
              <a:buFont typeface="Arial" panose="020B0604020202020204" pitchFamily="34" charset="0"/>
              <a:buNone/>
            </a:pPr>
            <a:r>
              <a:rPr lang="en-US" altLang="en-US" sz="1200"/>
              <a:t>	TRUE</a:t>
            </a:r>
          </a:p>
          <a:p>
            <a:pPr marL="39688" indent="0">
              <a:buFont typeface="Arial" panose="020B0604020202020204" pitchFamily="34" charset="0"/>
              <a:buNone/>
            </a:pPr>
            <a:r>
              <a:rPr lang="en-US" altLang="en-US" sz="1200"/>
              <a:t> 9.  </a:t>
            </a:r>
            <a:r>
              <a:rPr lang="en-US" altLang="en-US" sz="1200" u="sng"/>
              <a:t>Where can a person register to be an Organ/Tissue/Eye donor?  In English or in Spanish?</a:t>
            </a:r>
          </a:p>
          <a:p>
            <a:pPr marL="39688" indent="0">
              <a:buFont typeface="Arial" panose="020B0604020202020204" pitchFamily="34" charset="0"/>
              <a:buNone/>
            </a:pPr>
            <a:r>
              <a:rPr lang="en-US" altLang="en-US" sz="1200"/>
              <a:t>	Online at </a:t>
            </a:r>
            <a:r>
              <a:rPr lang="en-US" altLang="en-US" sz="1200" b="1" u="sng">
                <a:hlinkClick r:id="rId2"/>
              </a:rPr>
              <a:t>www.donatelifetexas.org</a:t>
            </a:r>
            <a:r>
              <a:rPr lang="en-US" altLang="en-US" sz="1200" b="1"/>
              <a:t> (</a:t>
            </a:r>
            <a:r>
              <a:rPr lang="en-US" altLang="en-US" sz="1200" b="1" u="sng">
                <a:hlinkClick r:id="rId3"/>
              </a:rPr>
              <a:t>www.donevidatexas.org</a:t>
            </a:r>
            <a:r>
              <a:rPr lang="en-US" altLang="en-US" sz="1200"/>
              <a:t>) or at the Department of Public 	Safety (DPS)</a:t>
            </a:r>
          </a:p>
          <a:p>
            <a:pPr marL="39688" indent="0">
              <a:buFont typeface="Arial" panose="020B0604020202020204" pitchFamily="34" charset="0"/>
              <a:buNone/>
            </a:pPr>
            <a:r>
              <a:rPr lang="en-US" altLang="en-US" sz="1200"/>
              <a:t> 10.  </a:t>
            </a:r>
            <a:r>
              <a:rPr lang="en-US" altLang="en-US" sz="1200" u="sng"/>
              <a:t>If a patient is registered to be a donor, does the family still have to make a decision about donation?</a:t>
            </a:r>
          </a:p>
          <a:p>
            <a:pPr marL="39688" indent="0">
              <a:buFont typeface="Arial" panose="020B0604020202020204" pitchFamily="34" charset="0"/>
              <a:buNone/>
            </a:pPr>
            <a:r>
              <a:rPr lang="en-US" altLang="en-US" sz="1200"/>
              <a:t>	NO… the patient made the decision… that’s First Person Authorization</a:t>
            </a:r>
          </a:p>
          <a:p>
            <a:pPr marL="39688" indent="0">
              <a:buFont typeface="Arial" panose="020B0604020202020204" pitchFamily="34" charset="0"/>
              <a:buNone/>
            </a:pPr>
            <a:r>
              <a:rPr lang="en-US" altLang="en-US" sz="1200"/>
              <a:t> 11.  </a:t>
            </a:r>
            <a:r>
              <a:rPr lang="en-US" altLang="en-US" sz="1200" u="sng"/>
              <a:t>What can you say if a family brings up donation?</a:t>
            </a:r>
          </a:p>
          <a:p>
            <a:pPr marL="39688" indent="0">
              <a:buFont typeface="Arial" panose="020B0604020202020204" pitchFamily="34" charset="0"/>
              <a:buNone/>
            </a:pPr>
            <a:r>
              <a:rPr lang="en-US" altLang="en-US" sz="1200"/>
              <a:t>	“My commitment is to care for your loved one.  I will contact someone who will talk with you about   	donation.”</a:t>
            </a:r>
          </a:p>
        </p:txBody>
      </p:sp>
    </p:spTree>
  </p:cSld>
  <p:clrMapOvr>
    <a:masterClrMapping/>
  </p:clrMapOvr>
  <p:transition spd="slow" advClick="0" advTm="1000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ontent Placeholder 2">
            <a:extLst>
              <a:ext uri="{FF2B5EF4-FFF2-40B4-BE49-F238E27FC236}">
                <a16:creationId xmlns:a16="http://schemas.microsoft.com/office/drawing/2014/main" id="{1B02810E-0C04-4472-9783-807255F65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4343400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en-US" altLang="en-US" b="1">
              <a:solidFill>
                <a:srgbClr val="3C8C93"/>
              </a:solidFill>
              <a:latin typeface="Lucida Calligraphy" panose="03010101010101010101" pitchFamily="66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en-US" b="1">
              <a:solidFill>
                <a:srgbClr val="3C8C93"/>
              </a:solidFill>
              <a:latin typeface="Lucida Calligraphy" panose="03010101010101010101" pitchFamily="66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en-US" b="1">
              <a:solidFill>
                <a:srgbClr val="3C8C93"/>
              </a:solidFill>
              <a:latin typeface="Lucida Calligraphy" panose="03010101010101010101" pitchFamily="66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en-US" b="1">
              <a:solidFill>
                <a:srgbClr val="3C8C93"/>
              </a:solidFill>
              <a:latin typeface="Lucida Calligraphy" panose="03010101010101010101" pitchFamily="66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en-US" b="1">
              <a:solidFill>
                <a:srgbClr val="3C8C93"/>
              </a:solidFill>
              <a:latin typeface="Lucida Calligraphy" panose="03010101010101010101" pitchFamily="66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en-US" b="1">
              <a:solidFill>
                <a:srgbClr val="3C8C93"/>
              </a:solidFill>
              <a:latin typeface="Lucida Calligraphy" panose="03010101010101010101" pitchFamily="66" charset="0"/>
            </a:endParaRPr>
          </a:p>
        </p:txBody>
      </p:sp>
      <p:pic>
        <p:nvPicPr>
          <p:cNvPr id="33795" name="Picture 4">
            <a:extLst>
              <a:ext uri="{FF2B5EF4-FFF2-40B4-BE49-F238E27FC236}">
                <a16:creationId xmlns:a16="http://schemas.microsoft.com/office/drawing/2014/main" id="{E0806C9C-4A2A-4B47-AA4A-EFE39C8AF7DC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143000"/>
            <a:ext cx="3962400" cy="30813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6" name="TextBox 5">
            <a:extLst>
              <a:ext uri="{FF2B5EF4-FFF2-40B4-BE49-F238E27FC236}">
                <a16:creationId xmlns:a16="http://schemas.microsoft.com/office/drawing/2014/main" id="{9A14D0F4-9AD2-4ED5-BFB8-79BD9C47B6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5" y="4430713"/>
            <a:ext cx="7772400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Heiti SC Light"/>
                <a:cs typeface="Heiti SC Light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Heiti SC Light"/>
                <a:cs typeface="Heiti SC Light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Heiti SC Light"/>
                <a:cs typeface="Heiti SC Light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Heiti SC Light"/>
                <a:cs typeface="Heiti SC Light"/>
                <a:sym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Heiti SC Light"/>
                <a:cs typeface="Heiti SC Light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Heiti SC Light"/>
                <a:cs typeface="Heiti SC Light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Heiti SC Light"/>
                <a:cs typeface="Heiti SC Light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Heiti SC Light"/>
                <a:cs typeface="Heiti SC Light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Heiti SC Light"/>
                <a:cs typeface="Heiti SC Light"/>
                <a:sym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SzTx/>
              <a:buFont typeface="Arial" panose="020B0604020202020204" pitchFamily="34" charset="0"/>
              <a:buNone/>
            </a:pPr>
            <a:r>
              <a:rPr lang="en-US" altLang="en-US">
                <a:solidFill>
                  <a:srgbClr val="000000"/>
                </a:solidFill>
                <a:hlinkClick r:id="rId3"/>
              </a:rPr>
              <a:t>www.donatelifetexas.org</a:t>
            </a:r>
            <a:r>
              <a:rPr lang="en-US" altLang="en-US">
                <a:solidFill>
                  <a:srgbClr val="000000"/>
                </a:solidFill>
              </a:rPr>
              <a:t> - English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SzTx/>
              <a:buFont typeface="Arial" panose="020B0604020202020204" pitchFamily="34" charset="0"/>
              <a:buNone/>
            </a:pPr>
            <a:r>
              <a:rPr lang="en-US" altLang="en-US">
                <a:solidFill>
                  <a:srgbClr val="000000"/>
                </a:solidFill>
                <a:hlinkClick r:id="rId4"/>
              </a:rPr>
              <a:t>www.donevidatexas.org</a:t>
            </a:r>
            <a:r>
              <a:rPr lang="en-US" altLang="en-US">
                <a:solidFill>
                  <a:srgbClr val="000000"/>
                </a:solidFill>
              </a:rPr>
              <a:t> - Spanish</a:t>
            </a:r>
          </a:p>
        </p:txBody>
      </p:sp>
      <p:sp>
        <p:nvSpPr>
          <p:cNvPr id="33797" name="Rectangle 4">
            <a:extLst>
              <a:ext uri="{FF2B5EF4-FFF2-40B4-BE49-F238E27FC236}">
                <a16:creationId xmlns:a16="http://schemas.microsoft.com/office/drawing/2014/main" id="{802B02EF-A521-431A-B01E-35CEFA65AED7}"/>
              </a:ext>
            </a:extLst>
          </p:cNvPr>
          <p:cNvSpPr>
            <a:spLocks/>
          </p:cNvSpPr>
          <p:nvPr/>
        </p:nvSpPr>
        <p:spPr bwMode="auto">
          <a:xfrm>
            <a:off x="685800" y="292100"/>
            <a:ext cx="399732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ts val="700"/>
              </a:spcBef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Heiti SC Light"/>
                <a:cs typeface="Heiti SC Light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Heiti SC Light"/>
                <a:cs typeface="Heiti SC Light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Heiti SC Light"/>
                <a:cs typeface="Heiti SC Light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Heiti SC Light"/>
                <a:cs typeface="Heiti SC Light"/>
                <a:sym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Heiti SC Light"/>
                <a:cs typeface="Heiti SC Light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Heiti SC Light"/>
                <a:cs typeface="Heiti SC Light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Heiti SC Light"/>
                <a:cs typeface="Heiti SC Light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Heiti SC Light"/>
                <a:cs typeface="Heiti SC Light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Heiti SC Light"/>
                <a:cs typeface="Heiti SC Light"/>
                <a:sym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3600" b="1">
                <a:solidFill>
                  <a:srgbClr val="FFFFFF"/>
                </a:solidFill>
              </a:rPr>
              <a:t>Donate Life Texas</a:t>
            </a:r>
          </a:p>
        </p:txBody>
      </p:sp>
    </p:spTree>
  </p:cSld>
  <p:clrMapOvr>
    <a:masterClrMapping/>
  </p:clrMapOvr>
  <p:transition spd="slow" advClick="0" advTm="10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2">
            <a:extLst>
              <a:ext uri="{FF2B5EF4-FFF2-40B4-BE49-F238E27FC236}">
                <a16:creationId xmlns:a16="http://schemas.microsoft.com/office/drawing/2014/main" id="{6DA8EF46-EAFF-48D6-949F-563FD02FAD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066800"/>
            <a:ext cx="7772400" cy="4572000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endParaRPr lang="en-US" altLang="en-US" sz="1000" b="1">
              <a:solidFill>
                <a:srgbClr val="FF0000"/>
              </a:solidFill>
            </a:endParaRPr>
          </a:p>
          <a:p>
            <a:pPr algn="ctr">
              <a:buFont typeface="Wingdings" panose="05000000000000000000" pitchFamily="2" charset="2"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Southwest Transplant Alliance</a:t>
            </a:r>
            <a:endParaRPr lang="en-US" altLang="en-US" sz="2400">
              <a:solidFill>
                <a:srgbClr val="FF0000"/>
              </a:solidFill>
            </a:endParaRPr>
          </a:p>
          <a:p>
            <a:pPr algn="ctr">
              <a:buFont typeface="Wingdings" panose="05000000000000000000" pitchFamily="2" charset="2"/>
              <a:buNone/>
            </a:pPr>
            <a:r>
              <a:rPr lang="en-US" altLang="en-US" sz="1800" b="1"/>
              <a:t>(Organ Procurement Organization) (OPO)</a:t>
            </a:r>
            <a:endParaRPr lang="en-US" altLang="en-US" sz="1800"/>
          </a:p>
          <a:p>
            <a:pPr algn="ctr">
              <a:buFont typeface="Wingdings" panose="05000000000000000000" pitchFamily="2" charset="2"/>
              <a:buNone/>
            </a:pPr>
            <a:endParaRPr lang="en-US" altLang="en-US" sz="800"/>
          </a:p>
          <a:p>
            <a:pPr algn="ctr">
              <a:buFont typeface="Wingdings" panose="05000000000000000000" pitchFamily="2" charset="2"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RTI Donor Services</a:t>
            </a:r>
            <a:endParaRPr lang="en-US" altLang="en-US" sz="2400">
              <a:solidFill>
                <a:srgbClr val="FF0000"/>
              </a:solidFill>
            </a:endParaRPr>
          </a:p>
          <a:p>
            <a:pPr algn="ctr">
              <a:buFont typeface="Wingdings" panose="05000000000000000000" pitchFamily="2" charset="2"/>
              <a:buNone/>
            </a:pPr>
            <a:r>
              <a:rPr lang="en-US" altLang="en-US" sz="1800" b="1"/>
              <a:t>(Tissue Procurement Organization)</a:t>
            </a:r>
            <a:endParaRPr lang="en-US" altLang="en-US" sz="800" b="1"/>
          </a:p>
          <a:p>
            <a:pPr algn="ctr">
              <a:buFont typeface="Wingdings" panose="05000000000000000000" pitchFamily="2" charset="2"/>
              <a:buNone/>
            </a:pPr>
            <a:endParaRPr lang="en-US" altLang="en-US" sz="800"/>
          </a:p>
          <a:p>
            <a:pPr algn="ctr">
              <a:buFont typeface="Wingdings" panose="05000000000000000000" pitchFamily="2" charset="2"/>
              <a:buNone/>
            </a:pPr>
            <a:r>
              <a:rPr lang="en-US" altLang="en-US" sz="1800" b="1"/>
              <a:t> </a:t>
            </a:r>
            <a:r>
              <a:rPr lang="en-US" altLang="en-US" sz="2400" b="1">
                <a:solidFill>
                  <a:srgbClr val="FF0000"/>
                </a:solidFill>
              </a:rPr>
              <a:t>Western Texas Lions Eye Bank Alliance</a:t>
            </a:r>
            <a:endParaRPr lang="en-US" altLang="en-US" sz="2400">
              <a:solidFill>
                <a:srgbClr val="FF0000"/>
              </a:solidFill>
            </a:endParaRPr>
          </a:p>
          <a:p>
            <a:pPr algn="ctr">
              <a:buFont typeface="Wingdings" panose="05000000000000000000" pitchFamily="2" charset="2"/>
              <a:buNone/>
            </a:pPr>
            <a:r>
              <a:rPr lang="en-US" altLang="en-US" sz="1800" b="1"/>
              <a:t>(Eye and Cornea Procurement Organization)</a:t>
            </a:r>
            <a:endParaRPr lang="en-US" altLang="en-US" sz="800" b="1"/>
          </a:p>
          <a:p>
            <a:pPr algn="ctr">
              <a:buFont typeface="Wingdings" panose="05000000000000000000" pitchFamily="2" charset="2"/>
              <a:buNone/>
            </a:pPr>
            <a:endParaRPr lang="en-US" altLang="en-US" sz="1800"/>
          </a:p>
          <a:p>
            <a:pPr algn="ctr">
              <a:buFont typeface="Wingdings" panose="05000000000000000000" pitchFamily="2" charset="2"/>
              <a:buNone/>
            </a:pPr>
            <a:r>
              <a:rPr lang="en-US" altLang="en-US" sz="2400"/>
              <a:t>All agencies are notified through </a:t>
            </a:r>
            <a:r>
              <a:rPr lang="en-US" altLang="en-US" sz="2400" u="sng"/>
              <a:t>one phone number</a:t>
            </a:r>
            <a:r>
              <a:rPr lang="en-US" altLang="en-US" sz="2400"/>
              <a:t> 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en-US" altLang="en-US" b="1"/>
              <a:t>800-201-0527</a:t>
            </a:r>
          </a:p>
        </p:txBody>
      </p:sp>
    </p:spTree>
  </p:cSld>
  <p:clrMapOvr>
    <a:masterClrMapping/>
  </p:clrMapOvr>
  <p:transition spd="slow" advClick="0" advTm="10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FB023B54-3537-4505-9391-C4434C37DE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9000" y="1320800"/>
            <a:ext cx="7353300" cy="5181600"/>
          </a:xfrm>
        </p:spPr>
        <p:txBody>
          <a:bodyPr rIns="132080"/>
          <a:lstStyle/>
          <a:p>
            <a:pPr eaLnBrk="1" hangingPunct="1">
              <a:lnSpc>
                <a:spcPct val="90000"/>
              </a:lnSpc>
            </a:pPr>
            <a:r>
              <a:rPr lang="en-US" altLang="en-US" sz="2400"/>
              <a:t>1998 CMS Conditions of Participation</a:t>
            </a:r>
          </a:p>
          <a:p>
            <a:pPr marL="782638" lvl="1" eaLnBrk="1" hangingPunct="1">
              <a:lnSpc>
                <a:spcPct val="90000"/>
              </a:lnSpc>
            </a:pPr>
            <a:r>
              <a:rPr lang="en-US" altLang="en-US" sz="2000"/>
              <a:t>Hospitals must have a contract with the Donor Agencies</a:t>
            </a:r>
          </a:p>
          <a:p>
            <a:pPr marL="782638" lvl="1" eaLnBrk="1" hangingPunct="1">
              <a:lnSpc>
                <a:spcPct val="90000"/>
              </a:lnSpc>
            </a:pPr>
            <a:r>
              <a:rPr lang="en-US" altLang="en-US" sz="2000"/>
              <a:t>All cardiac deaths (and imminent deaths) must be called into the designated 800 number</a:t>
            </a:r>
          </a:p>
          <a:p>
            <a:pPr marL="782638" lvl="1" eaLnBrk="1" hangingPunct="1">
              <a:lnSpc>
                <a:spcPct val="90000"/>
              </a:lnSpc>
            </a:pPr>
            <a:r>
              <a:rPr lang="en-US" altLang="en-US" sz="2000"/>
              <a:t>Donor Agency personnel are the only ones who can determine medical suitability</a:t>
            </a:r>
          </a:p>
          <a:p>
            <a:pPr marL="782638" lvl="1" eaLnBrk="1" hangingPunct="1">
              <a:lnSpc>
                <a:spcPct val="90000"/>
              </a:lnSpc>
            </a:pPr>
            <a:r>
              <a:rPr lang="en-US" altLang="en-US" sz="2000"/>
              <a:t>If the patient is medically suitable, the family </a:t>
            </a:r>
            <a:r>
              <a:rPr lang="en-US" altLang="en-US" sz="2000" i="1"/>
              <a:t>must</a:t>
            </a:r>
            <a:r>
              <a:rPr lang="en-US" altLang="en-US" sz="2000"/>
              <a:t> be given the option of donation</a:t>
            </a:r>
          </a:p>
          <a:p>
            <a:pPr marL="782638" lvl="1" eaLnBrk="1" hangingPunct="1">
              <a:lnSpc>
                <a:spcPct val="90000"/>
              </a:lnSpc>
            </a:pPr>
            <a:r>
              <a:rPr lang="en-US" altLang="en-US" sz="2000"/>
              <a:t>Only Donor Agency staff, or those trained and certified by Donor Agencies, are to approach families.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B93C9816-740A-40EE-8057-2A40BFBCBFB8}"/>
              </a:ext>
            </a:extLst>
          </p:cNvPr>
          <p:cNvSpPr>
            <a:spLocks/>
          </p:cNvSpPr>
          <p:nvPr/>
        </p:nvSpPr>
        <p:spPr bwMode="auto">
          <a:xfrm>
            <a:off x="685800" y="292100"/>
            <a:ext cx="77724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ts val="700"/>
              </a:spcBef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Heiti SC Light"/>
                <a:cs typeface="Heiti SC Light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Heiti SC Light"/>
                <a:cs typeface="Heiti SC Light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Heiti SC Light"/>
                <a:cs typeface="Heiti SC Light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Heiti SC Light"/>
                <a:cs typeface="Heiti SC Light"/>
                <a:sym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Heiti SC Light"/>
                <a:cs typeface="Heiti SC Light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Heiti SC Light"/>
                <a:cs typeface="Heiti SC Light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Heiti SC Light"/>
                <a:cs typeface="Heiti SC Light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Heiti SC Light"/>
                <a:cs typeface="Heiti SC Light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Heiti SC Light"/>
                <a:cs typeface="Heiti SC Light"/>
                <a:sym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3600" b="1">
                <a:solidFill>
                  <a:srgbClr val="FFFFFF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Major Legislation</a:t>
            </a: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56E48509-F878-4926-9DD7-A782199E85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92100"/>
            <a:ext cx="7772400" cy="749300"/>
          </a:xfrm>
        </p:spPr>
        <p:txBody>
          <a:bodyPr lIns="0" tIns="0" rIns="40639" bIns="0" anchor="t"/>
          <a:lstStyle/>
          <a:p>
            <a:pPr indent="0" algn="l" eaLnBrk="1" hangingPunct="1"/>
            <a:r>
              <a:rPr lang="en-US" altLang="en-US" sz="3600" b="1">
                <a:solidFill>
                  <a:srgbClr val="FFFFFF"/>
                </a:solidFill>
              </a:rPr>
              <a:t>Major Legislation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6AC7AC9A-7214-405F-BC00-C8620E7734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1333500"/>
            <a:ext cx="7175500" cy="4229100"/>
          </a:xfrm>
        </p:spPr>
        <p:txBody>
          <a:bodyPr rIns="132080"/>
          <a:lstStyle/>
          <a:p>
            <a:pPr eaLnBrk="1" hangingPunct="1">
              <a:lnSpc>
                <a:spcPct val="90000"/>
              </a:lnSpc>
            </a:pPr>
            <a:r>
              <a:rPr lang="en-US" altLang="en-US" sz="2800"/>
              <a:t>2009 UAGA </a:t>
            </a:r>
            <a:r>
              <a:rPr lang="en-US" altLang="en-US" sz="1800"/>
              <a:t>(Uniform Anatomical Gift Act)</a:t>
            </a:r>
            <a:r>
              <a:rPr lang="en-US" altLang="en-US" sz="2800"/>
              <a:t> </a:t>
            </a:r>
            <a:r>
              <a:rPr lang="en-US" altLang="en-US" sz="1800"/>
              <a:t>(state law)</a:t>
            </a:r>
            <a:r>
              <a:rPr lang="en-US" altLang="en-US" sz="2800"/>
              <a:t>, codified into law many of the CMS regulations.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Noteworthy changes:</a:t>
            </a:r>
          </a:p>
          <a:p>
            <a:pPr marL="782638" lvl="1" eaLnBrk="1" hangingPunct="1">
              <a:lnSpc>
                <a:spcPct val="90000"/>
              </a:lnSpc>
            </a:pPr>
            <a:r>
              <a:rPr lang="en-US" altLang="en-US" sz="2400"/>
              <a:t>Hospitals must continue to medically maintain patient while being evaluated for donation</a:t>
            </a:r>
          </a:p>
          <a:p>
            <a:pPr marL="782638" lvl="1" eaLnBrk="1" hangingPunct="1">
              <a:lnSpc>
                <a:spcPct val="90000"/>
              </a:lnSpc>
            </a:pPr>
            <a:r>
              <a:rPr lang="en-US" altLang="en-US" sz="2400"/>
              <a:t>Hospitals must have a Donation after Circulatory Death (DCD) policy</a:t>
            </a:r>
          </a:p>
          <a:p>
            <a:pPr marL="782638" lvl="1" eaLnBrk="1" hangingPunct="1">
              <a:lnSpc>
                <a:spcPct val="90000"/>
              </a:lnSpc>
            </a:pPr>
            <a:r>
              <a:rPr lang="en-US" altLang="en-US" sz="2400"/>
              <a:t>Redefined the legal-next-of-kin hierarchy</a:t>
            </a: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>
            <a:extLst>
              <a:ext uri="{FF2B5EF4-FFF2-40B4-BE49-F238E27FC236}">
                <a16:creationId xmlns:a16="http://schemas.microsoft.com/office/drawing/2014/main" id="{0FA87932-8476-426A-B8B7-76B84ADF61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4572000"/>
          </a:xfrm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endParaRPr lang="en-US" altLang="en-US" b="1">
              <a:solidFill>
                <a:srgbClr val="3C8C93"/>
              </a:solidFill>
              <a:latin typeface="Lucida Calligraphy" panose="03010101010101010101" pitchFamily="66" charset="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altLang="en-US" sz="4000" b="1"/>
              <a:t>As of March 2016…</a:t>
            </a:r>
          </a:p>
          <a:p>
            <a:pPr algn="ctr">
              <a:buFont typeface="Arial" panose="020B0604020202020204" pitchFamily="34" charset="0"/>
              <a:buNone/>
            </a:pPr>
            <a:endParaRPr lang="en-US" altLang="en-US" b="1"/>
          </a:p>
          <a:p>
            <a:pPr algn="ctr">
              <a:buFont typeface="Arial" panose="020B0604020202020204" pitchFamily="34" charset="0"/>
              <a:buNone/>
            </a:pPr>
            <a:r>
              <a:rPr lang="en-US" altLang="en-US" b="1"/>
              <a:t>More than 120,000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en-US" b="1"/>
              <a:t>people in the United States 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en-US" b="1"/>
              <a:t>were waiting  for a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en-US" b="1"/>
              <a:t> Life-Saving organ transplant…</a:t>
            </a:r>
          </a:p>
          <a:p>
            <a:pPr algn="ctr">
              <a:buFont typeface="Arial" panose="020B0604020202020204" pitchFamily="34" charset="0"/>
              <a:buNone/>
            </a:pPr>
            <a:endParaRPr lang="en-US" altLang="en-US" b="1">
              <a:solidFill>
                <a:srgbClr val="3C8C93"/>
              </a:solidFill>
              <a:latin typeface="Lucida Calligraphy" panose="03010101010101010101" pitchFamily="66" charset="0"/>
            </a:endParaRPr>
          </a:p>
          <a:p>
            <a:pPr algn="ctr">
              <a:buFont typeface="Arial" panose="020B0604020202020204" pitchFamily="34" charset="0"/>
              <a:buNone/>
            </a:pPr>
            <a:endParaRPr lang="en-US" altLang="en-US" b="1">
              <a:solidFill>
                <a:srgbClr val="3C8C93"/>
              </a:solidFill>
              <a:latin typeface="Lucida Calligraphy" panose="03010101010101010101" pitchFamily="66" charset="0"/>
            </a:endParaRPr>
          </a:p>
        </p:txBody>
      </p:sp>
    </p:spTree>
  </p:cSld>
  <p:clrMapOvr>
    <a:masterClrMapping/>
  </p:clrMapOvr>
  <p:transition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2">
            <a:extLst>
              <a:ext uri="{FF2B5EF4-FFF2-40B4-BE49-F238E27FC236}">
                <a16:creationId xmlns:a16="http://schemas.microsoft.com/office/drawing/2014/main" id="{074D837C-3D17-46B0-8B9D-C27786A7AD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4419600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altLang="en-US" b="1">
                <a:latin typeface="Georgia" panose="02040502050405020303" pitchFamily="18" charset="0"/>
              </a:rPr>
              <a:t>The power of one…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 sz="1600" b="1">
              <a:latin typeface="Georgia" panose="02040502050405020303" pitchFamily="18" charset="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altLang="en-US" b="1">
                <a:latin typeface="Georgia" panose="02040502050405020303" pitchFamily="18" charset="0"/>
              </a:rPr>
              <a:t>One Organ Donor…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en-US" b="1">
                <a:latin typeface="Georgia" panose="02040502050405020303" pitchFamily="18" charset="0"/>
              </a:rPr>
              <a:t>can save the lives of  8 people,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en-US" b="1">
                <a:latin typeface="Georgia" panose="02040502050405020303" pitchFamily="18" charset="0"/>
              </a:rPr>
              <a:t>&amp;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en-US" b="1">
                <a:latin typeface="Georgia" panose="02040502050405020303" pitchFamily="18" charset="0"/>
              </a:rPr>
              <a:t>One Tissue/Cornea Donor…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en-US" b="1">
                <a:latin typeface="Georgia" panose="02040502050405020303" pitchFamily="18" charset="0"/>
              </a:rPr>
              <a:t> can enhance the lives of 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en-US" b="1">
                <a:latin typeface="Georgia" panose="02040502050405020303" pitchFamily="18" charset="0"/>
              </a:rPr>
              <a:t>dozens of people</a:t>
            </a:r>
          </a:p>
        </p:txBody>
      </p:sp>
    </p:spTree>
  </p:cSld>
  <p:clrMapOvr>
    <a:masterClrMapping/>
  </p:clrMapOvr>
  <p:transition spd="slow" advClick="0" advTm="10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0480A5DB-9FC8-4D44-9E6B-D8425D495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Donor Process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EEF90896-07D8-485F-ABCF-F34B0BB5A3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1600" b="1" u="sng">
                <a:solidFill>
                  <a:srgbClr val="FF0000"/>
                </a:solidFill>
              </a:rPr>
              <a:t>ORGAN DONORS</a:t>
            </a:r>
          </a:p>
        </p:txBody>
      </p:sp>
      <p:grpSp>
        <p:nvGrpSpPr>
          <p:cNvPr id="14340" name="Group 3">
            <a:extLst>
              <a:ext uri="{FF2B5EF4-FFF2-40B4-BE49-F238E27FC236}">
                <a16:creationId xmlns:a16="http://schemas.microsoft.com/office/drawing/2014/main" id="{6C9003E7-ACF8-4655-AA8C-908F5B6B08EE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2160588"/>
            <a:ext cx="7772400" cy="3403600"/>
            <a:chOff x="-241" y="0"/>
            <a:chExt cx="4896" cy="2144"/>
          </a:xfrm>
        </p:grpSpPr>
        <p:sp>
          <p:nvSpPr>
            <p:cNvPr id="14341" name="Oval 4">
              <a:extLst>
                <a:ext uri="{FF2B5EF4-FFF2-40B4-BE49-F238E27FC236}">
                  <a16:creationId xmlns:a16="http://schemas.microsoft.com/office/drawing/2014/main" id="{541526CF-0BF4-4D10-8D19-2B212616EA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1" y="299"/>
              <a:ext cx="918" cy="878"/>
            </a:xfrm>
            <a:prstGeom prst="ellipse">
              <a:avLst/>
            </a:prstGeom>
            <a:solidFill>
              <a:srgbClr val="333399">
                <a:alpha val="49803"/>
              </a:srgbClr>
            </a:solidFill>
            <a:ln w="4670">
              <a:solidFill>
                <a:srgbClr val="333399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>
                <a:spcBef>
                  <a:spcPts val="700"/>
                </a:spcBef>
                <a:buSzPct val="100000"/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Heiti SC Light"/>
                  <a:cs typeface="Heiti SC Light"/>
                  <a:sym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Heiti SC Light"/>
                  <a:cs typeface="Heiti SC Light"/>
                  <a:sym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Heiti SC Light"/>
                  <a:cs typeface="Heiti SC Light"/>
                  <a:sym typeface="Arial" panose="020B0604020202020204" pitchFamily="34" charset="0"/>
                </a:defRPr>
              </a:lvl3pPr>
              <a:lvl4pPr marL="1600200" indent="-228600">
                <a:spcBef>
                  <a:spcPts val="500"/>
                </a:spcBef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Heiti SC Light"/>
                  <a:cs typeface="Heiti SC Light"/>
                  <a:sym typeface="Arial" panose="020B0604020202020204" pitchFamily="34" charset="0"/>
                </a:defRPr>
              </a:lvl4pPr>
              <a:lvl5pPr marL="2057400" indent="-228600">
                <a:spcBef>
                  <a:spcPts val="500"/>
                </a:spcBef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Heiti SC Light"/>
                  <a:cs typeface="Heiti SC Light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Heiti SC Light"/>
                  <a:cs typeface="Heiti SC Light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Heiti SC Light"/>
                  <a:cs typeface="Heiti SC Light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Heiti SC Light"/>
                  <a:cs typeface="Heiti SC Light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Heiti SC Light"/>
                  <a:cs typeface="Heiti SC Light"/>
                  <a:sym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4342" name="Rectangle 5">
              <a:extLst>
                <a:ext uri="{FF2B5EF4-FFF2-40B4-BE49-F238E27FC236}">
                  <a16:creationId xmlns:a16="http://schemas.microsoft.com/office/drawing/2014/main" id="{87BA546B-342F-46BF-B529-BEDA02397A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1" y="0"/>
              <a:ext cx="3025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ts val="700"/>
                </a:spcBef>
                <a:buSzPct val="100000"/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Heiti SC Light"/>
                  <a:cs typeface="Heiti SC Light"/>
                  <a:sym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Heiti SC Light"/>
                  <a:cs typeface="Heiti SC Light"/>
                  <a:sym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Heiti SC Light"/>
                  <a:cs typeface="Heiti SC Light"/>
                  <a:sym typeface="Arial" panose="020B0604020202020204" pitchFamily="34" charset="0"/>
                </a:defRPr>
              </a:lvl3pPr>
              <a:lvl4pPr marL="1600200" indent="-228600">
                <a:spcBef>
                  <a:spcPts val="500"/>
                </a:spcBef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Heiti SC Light"/>
                  <a:cs typeface="Heiti SC Light"/>
                  <a:sym typeface="Arial" panose="020B0604020202020204" pitchFamily="34" charset="0"/>
                </a:defRPr>
              </a:lvl4pPr>
              <a:lvl5pPr marL="2057400" indent="-228600">
                <a:spcBef>
                  <a:spcPts val="500"/>
                </a:spcBef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Heiti SC Light"/>
                  <a:cs typeface="Heiti SC Light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Heiti SC Light"/>
                  <a:cs typeface="Heiti SC Light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Heiti SC Light"/>
                  <a:cs typeface="Heiti SC Light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Heiti SC Light"/>
                  <a:cs typeface="Heiti SC Light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Heiti SC Light"/>
                  <a:cs typeface="Heiti SC Light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200">
                  <a:latin typeface="Lucida Grande" charset="0"/>
                  <a:sym typeface="Lucida Grande" charset="0"/>
                </a:rPr>
                <a:t>1. </a:t>
              </a:r>
              <a:r>
                <a:rPr lang="en-US" altLang="en-US" sz="2200">
                  <a:latin typeface="Georgia" panose="02040502050405020303" pitchFamily="18" charset="0"/>
                  <a:sym typeface="Lucida Grande" charset="0"/>
                </a:rPr>
                <a:t>Referral – Potential Brain Death</a:t>
              </a:r>
            </a:p>
          </p:txBody>
        </p:sp>
        <p:sp>
          <p:nvSpPr>
            <p:cNvPr id="14343" name="Oval 6">
              <a:extLst>
                <a:ext uri="{FF2B5EF4-FFF2-40B4-BE49-F238E27FC236}">
                  <a16:creationId xmlns:a16="http://schemas.microsoft.com/office/drawing/2014/main" id="{A4BC84CF-0D12-4131-B6DD-2D0634915C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3" y="466"/>
              <a:ext cx="918" cy="879"/>
            </a:xfrm>
            <a:prstGeom prst="ellipse">
              <a:avLst/>
            </a:prstGeom>
            <a:solidFill>
              <a:srgbClr val="009999">
                <a:alpha val="49803"/>
              </a:srgbClr>
            </a:solidFill>
            <a:ln w="4670">
              <a:solidFill>
                <a:srgbClr val="009999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>
                <a:spcBef>
                  <a:spcPts val="700"/>
                </a:spcBef>
                <a:buSzPct val="100000"/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Heiti SC Light"/>
                  <a:cs typeface="Heiti SC Light"/>
                  <a:sym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Heiti SC Light"/>
                  <a:cs typeface="Heiti SC Light"/>
                  <a:sym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Heiti SC Light"/>
                  <a:cs typeface="Heiti SC Light"/>
                  <a:sym typeface="Arial" panose="020B0604020202020204" pitchFamily="34" charset="0"/>
                </a:defRPr>
              </a:lvl3pPr>
              <a:lvl4pPr marL="1600200" indent="-228600">
                <a:spcBef>
                  <a:spcPts val="500"/>
                </a:spcBef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Heiti SC Light"/>
                  <a:cs typeface="Heiti SC Light"/>
                  <a:sym typeface="Arial" panose="020B0604020202020204" pitchFamily="34" charset="0"/>
                </a:defRPr>
              </a:lvl4pPr>
              <a:lvl5pPr marL="2057400" indent="-228600">
                <a:spcBef>
                  <a:spcPts val="500"/>
                </a:spcBef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Heiti SC Light"/>
                  <a:cs typeface="Heiti SC Light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Heiti SC Light"/>
                  <a:cs typeface="Heiti SC Light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Heiti SC Light"/>
                  <a:cs typeface="Heiti SC Light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Heiti SC Light"/>
                  <a:cs typeface="Heiti SC Light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Heiti SC Light"/>
                  <a:cs typeface="Heiti SC Light"/>
                  <a:sym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4344" name="Rectangle 7">
              <a:extLst>
                <a:ext uri="{FF2B5EF4-FFF2-40B4-BE49-F238E27FC236}">
                  <a16:creationId xmlns:a16="http://schemas.microsoft.com/office/drawing/2014/main" id="{357C67F5-7C23-410B-8E59-5A19EBDBBD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6" y="692"/>
              <a:ext cx="1969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ts val="700"/>
                </a:spcBef>
                <a:buSzPct val="100000"/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Heiti SC Light"/>
                  <a:cs typeface="Heiti SC Light"/>
                  <a:sym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Heiti SC Light"/>
                  <a:cs typeface="Heiti SC Light"/>
                  <a:sym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Heiti SC Light"/>
                  <a:cs typeface="Heiti SC Light"/>
                  <a:sym typeface="Arial" panose="020B0604020202020204" pitchFamily="34" charset="0"/>
                </a:defRPr>
              </a:lvl3pPr>
              <a:lvl4pPr marL="1600200" indent="-228600">
                <a:spcBef>
                  <a:spcPts val="500"/>
                </a:spcBef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Heiti SC Light"/>
                  <a:cs typeface="Heiti SC Light"/>
                  <a:sym typeface="Arial" panose="020B0604020202020204" pitchFamily="34" charset="0"/>
                </a:defRPr>
              </a:lvl4pPr>
              <a:lvl5pPr marL="2057400" indent="-228600">
                <a:spcBef>
                  <a:spcPts val="500"/>
                </a:spcBef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Heiti SC Light"/>
                  <a:cs typeface="Heiti SC Light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Heiti SC Light"/>
                  <a:cs typeface="Heiti SC Light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Heiti SC Light"/>
                  <a:cs typeface="Heiti SC Light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Heiti SC Light"/>
                  <a:cs typeface="Heiti SC Light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Heiti SC Light"/>
                  <a:cs typeface="Heiti SC Light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200">
                  <a:latin typeface="Lucida Grande" charset="0"/>
                  <a:sym typeface="Lucida Grande" charset="0"/>
                </a:rPr>
                <a:t>     2</a:t>
              </a:r>
              <a:r>
                <a:rPr lang="en-US" altLang="en-US" sz="2200">
                  <a:latin typeface="Georgia" panose="02040502050405020303" pitchFamily="18" charset="0"/>
                  <a:sym typeface="Lucida Grande" charset="0"/>
                </a:rPr>
                <a:t>. Donor Evaluation</a:t>
              </a:r>
            </a:p>
          </p:txBody>
        </p:sp>
        <p:sp>
          <p:nvSpPr>
            <p:cNvPr id="14345" name="Oval 8">
              <a:extLst>
                <a:ext uri="{FF2B5EF4-FFF2-40B4-BE49-F238E27FC236}">
                  <a16:creationId xmlns:a16="http://schemas.microsoft.com/office/drawing/2014/main" id="{935A352E-0F29-4D0E-AEF6-23F15AE298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3" y="799"/>
              <a:ext cx="918" cy="879"/>
            </a:xfrm>
            <a:prstGeom prst="ellipse">
              <a:avLst/>
            </a:prstGeom>
            <a:solidFill>
              <a:srgbClr val="009999">
                <a:alpha val="49803"/>
              </a:srgbClr>
            </a:solidFill>
            <a:ln w="4670">
              <a:solidFill>
                <a:srgbClr val="009999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>
                <a:spcBef>
                  <a:spcPts val="700"/>
                </a:spcBef>
                <a:buSzPct val="100000"/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Heiti SC Light"/>
                  <a:cs typeface="Heiti SC Light"/>
                  <a:sym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Heiti SC Light"/>
                  <a:cs typeface="Heiti SC Light"/>
                  <a:sym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Heiti SC Light"/>
                  <a:cs typeface="Heiti SC Light"/>
                  <a:sym typeface="Arial" panose="020B0604020202020204" pitchFamily="34" charset="0"/>
                </a:defRPr>
              </a:lvl3pPr>
              <a:lvl4pPr marL="1600200" indent="-228600">
                <a:spcBef>
                  <a:spcPts val="500"/>
                </a:spcBef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Heiti SC Light"/>
                  <a:cs typeface="Heiti SC Light"/>
                  <a:sym typeface="Arial" panose="020B0604020202020204" pitchFamily="34" charset="0"/>
                </a:defRPr>
              </a:lvl4pPr>
              <a:lvl5pPr marL="2057400" indent="-228600">
                <a:spcBef>
                  <a:spcPts val="500"/>
                </a:spcBef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Heiti SC Light"/>
                  <a:cs typeface="Heiti SC Light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Heiti SC Light"/>
                  <a:cs typeface="Heiti SC Light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Heiti SC Light"/>
                  <a:cs typeface="Heiti SC Light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Heiti SC Light"/>
                  <a:cs typeface="Heiti SC Light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Heiti SC Light"/>
                  <a:cs typeface="Heiti SC Light"/>
                  <a:sym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4346" name="Rectangle 9">
              <a:extLst>
                <a:ext uri="{FF2B5EF4-FFF2-40B4-BE49-F238E27FC236}">
                  <a16:creationId xmlns:a16="http://schemas.microsoft.com/office/drawing/2014/main" id="{9A1EC537-6DD9-4502-975D-467D058EC9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2" y="1510"/>
              <a:ext cx="1219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ts val="700"/>
                </a:spcBef>
                <a:buSzPct val="100000"/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Heiti SC Light"/>
                  <a:cs typeface="Heiti SC Light"/>
                  <a:sym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Heiti SC Light"/>
                  <a:cs typeface="Heiti SC Light"/>
                  <a:sym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Heiti SC Light"/>
                  <a:cs typeface="Heiti SC Light"/>
                  <a:sym typeface="Arial" panose="020B0604020202020204" pitchFamily="34" charset="0"/>
                </a:defRPr>
              </a:lvl3pPr>
              <a:lvl4pPr marL="1600200" indent="-228600">
                <a:spcBef>
                  <a:spcPts val="500"/>
                </a:spcBef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Heiti SC Light"/>
                  <a:cs typeface="Heiti SC Light"/>
                  <a:sym typeface="Arial" panose="020B0604020202020204" pitchFamily="34" charset="0"/>
                </a:defRPr>
              </a:lvl4pPr>
              <a:lvl5pPr marL="2057400" indent="-228600">
                <a:spcBef>
                  <a:spcPts val="500"/>
                </a:spcBef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Heiti SC Light"/>
                  <a:cs typeface="Heiti SC Light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Heiti SC Light"/>
                  <a:cs typeface="Heiti SC Light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Heiti SC Light"/>
                  <a:cs typeface="Heiti SC Light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Heiti SC Light"/>
                  <a:cs typeface="Heiti SC Light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Heiti SC Light"/>
                  <a:cs typeface="Heiti SC Light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200">
                  <a:latin typeface="Lucida Grande" charset="0"/>
                  <a:sym typeface="Lucida Grande" charset="0"/>
                </a:rPr>
                <a:t>3. </a:t>
              </a:r>
              <a:r>
                <a:rPr lang="en-US" altLang="en-US" sz="2200">
                  <a:latin typeface="Georgia" panose="02040502050405020303" pitchFamily="18" charset="0"/>
                  <a:sym typeface="Lucida Grande" charset="0"/>
                </a:rPr>
                <a:t>Brain Death</a:t>
              </a:r>
            </a:p>
          </p:txBody>
        </p:sp>
        <p:sp>
          <p:nvSpPr>
            <p:cNvPr id="14347" name="Oval 10">
              <a:extLst>
                <a:ext uri="{FF2B5EF4-FFF2-40B4-BE49-F238E27FC236}">
                  <a16:creationId xmlns:a16="http://schemas.microsoft.com/office/drawing/2014/main" id="{890A5F66-505E-4B6C-A53D-CF72611A41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1" y="967"/>
              <a:ext cx="918" cy="878"/>
            </a:xfrm>
            <a:prstGeom prst="ellipse">
              <a:avLst/>
            </a:prstGeom>
            <a:solidFill>
              <a:srgbClr val="99CC00">
                <a:alpha val="49803"/>
              </a:srgbClr>
            </a:solidFill>
            <a:ln w="4670">
              <a:solidFill>
                <a:srgbClr val="99CC00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>
                <a:spcBef>
                  <a:spcPts val="700"/>
                </a:spcBef>
                <a:buSzPct val="100000"/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Heiti SC Light"/>
                  <a:cs typeface="Heiti SC Light"/>
                  <a:sym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Heiti SC Light"/>
                  <a:cs typeface="Heiti SC Light"/>
                  <a:sym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Heiti SC Light"/>
                  <a:cs typeface="Heiti SC Light"/>
                  <a:sym typeface="Arial" panose="020B0604020202020204" pitchFamily="34" charset="0"/>
                </a:defRPr>
              </a:lvl3pPr>
              <a:lvl4pPr marL="1600200" indent="-228600">
                <a:spcBef>
                  <a:spcPts val="500"/>
                </a:spcBef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Heiti SC Light"/>
                  <a:cs typeface="Heiti SC Light"/>
                  <a:sym typeface="Arial" panose="020B0604020202020204" pitchFamily="34" charset="0"/>
                </a:defRPr>
              </a:lvl4pPr>
              <a:lvl5pPr marL="2057400" indent="-228600">
                <a:spcBef>
                  <a:spcPts val="500"/>
                </a:spcBef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Heiti SC Light"/>
                  <a:cs typeface="Heiti SC Light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Heiti SC Light"/>
                  <a:cs typeface="Heiti SC Light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Heiti SC Light"/>
                  <a:cs typeface="Heiti SC Light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Heiti SC Light"/>
                  <a:cs typeface="Heiti SC Light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Heiti SC Light"/>
                  <a:cs typeface="Heiti SC Light"/>
                  <a:sym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4348" name="Rectangle 11">
              <a:extLst>
                <a:ext uri="{FF2B5EF4-FFF2-40B4-BE49-F238E27FC236}">
                  <a16:creationId xmlns:a16="http://schemas.microsoft.com/office/drawing/2014/main" id="{B3A54DDC-2A23-46FF-A05A-FF854B8574C5}"/>
                </a:ext>
              </a:extLst>
            </p:cNvPr>
            <p:cNvSpPr>
              <a:spLocks/>
            </p:cNvSpPr>
            <p:nvPr/>
          </p:nvSpPr>
          <p:spPr bwMode="auto">
            <a:xfrm>
              <a:off x="970" y="1940"/>
              <a:ext cx="2449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ts val="700"/>
                </a:spcBef>
                <a:buSzPct val="100000"/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Heiti SC Light"/>
                  <a:cs typeface="Heiti SC Light"/>
                  <a:sym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Heiti SC Light"/>
                  <a:cs typeface="Heiti SC Light"/>
                  <a:sym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Heiti SC Light"/>
                  <a:cs typeface="Heiti SC Light"/>
                  <a:sym typeface="Arial" panose="020B0604020202020204" pitchFamily="34" charset="0"/>
                </a:defRPr>
              </a:lvl3pPr>
              <a:lvl4pPr marL="1600200" indent="-228600">
                <a:spcBef>
                  <a:spcPts val="500"/>
                </a:spcBef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Heiti SC Light"/>
                  <a:cs typeface="Heiti SC Light"/>
                  <a:sym typeface="Arial" panose="020B0604020202020204" pitchFamily="34" charset="0"/>
                </a:defRPr>
              </a:lvl4pPr>
              <a:lvl5pPr marL="2057400" indent="-228600">
                <a:spcBef>
                  <a:spcPts val="500"/>
                </a:spcBef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Heiti SC Light"/>
                  <a:cs typeface="Heiti SC Light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Heiti SC Light"/>
                  <a:cs typeface="Heiti SC Light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Heiti SC Light"/>
                  <a:cs typeface="Heiti SC Light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Heiti SC Light"/>
                  <a:cs typeface="Heiti SC Light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Heiti SC Light"/>
                  <a:cs typeface="Heiti SC Light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200">
                  <a:latin typeface="Lucida Grande" charset="0"/>
                  <a:sym typeface="Lucida Grande" charset="0"/>
                </a:rPr>
                <a:t>4. </a:t>
              </a:r>
              <a:r>
                <a:rPr lang="en-US" altLang="en-US" sz="2200">
                  <a:latin typeface="Georgia" panose="02040502050405020303" pitchFamily="18" charset="0"/>
                  <a:sym typeface="Lucida Grande" charset="0"/>
                </a:rPr>
                <a:t>Family Approach/Consent</a:t>
              </a:r>
            </a:p>
          </p:txBody>
        </p:sp>
        <p:sp>
          <p:nvSpPr>
            <p:cNvPr id="14349" name="Oval 12">
              <a:extLst>
                <a:ext uri="{FF2B5EF4-FFF2-40B4-BE49-F238E27FC236}">
                  <a16:creationId xmlns:a16="http://schemas.microsoft.com/office/drawing/2014/main" id="{F21B3636-223C-4ECB-8C7C-EB1AE3DDD3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9" y="799"/>
              <a:ext cx="917" cy="879"/>
            </a:xfrm>
            <a:prstGeom prst="ellipse">
              <a:avLst/>
            </a:prstGeom>
            <a:solidFill>
              <a:schemeClr val="accent1">
                <a:alpha val="49803"/>
              </a:schemeClr>
            </a:solidFill>
            <a:ln w="4670">
              <a:solidFill>
                <a:srgbClr val="BBE0E3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>
                <a:spcBef>
                  <a:spcPts val="700"/>
                </a:spcBef>
                <a:buSzPct val="100000"/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Heiti SC Light"/>
                  <a:cs typeface="Heiti SC Light"/>
                  <a:sym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Heiti SC Light"/>
                  <a:cs typeface="Heiti SC Light"/>
                  <a:sym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Heiti SC Light"/>
                  <a:cs typeface="Heiti SC Light"/>
                  <a:sym typeface="Arial" panose="020B0604020202020204" pitchFamily="34" charset="0"/>
                </a:defRPr>
              </a:lvl3pPr>
              <a:lvl4pPr marL="1600200" indent="-228600">
                <a:spcBef>
                  <a:spcPts val="500"/>
                </a:spcBef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Heiti SC Light"/>
                  <a:cs typeface="Heiti SC Light"/>
                  <a:sym typeface="Arial" panose="020B0604020202020204" pitchFamily="34" charset="0"/>
                </a:defRPr>
              </a:lvl4pPr>
              <a:lvl5pPr marL="2057400" indent="-228600">
                <a:spcBef>
                  <a:spcPts val="500"/>
                </a:spcBef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Heiti SC Light"/>
                  <a:cs typeface="Heiti SC Light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Heiti SC Light"/>
                  <a:cs typeface="Heiti SC Light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Heiti SC Light"/>
                  <a:cs typeface="Heiti SC Light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Heiti SC Light"/>
                  <a:cs typeface="Heiti SC Light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Heiti SC Light"/>
                  <a:cs typeface="Heiti SC Light"/>
                  <a:sym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4350" name="Rectangle 13">
              <a:extLst>
                <a:ext uri="{FF2B5EF4-FFF2-40B4-BE49-F238E27FC236}">
                  <a16:creationId xmlns:a16="http://schemas.microsoft.com/office/drawing/2014/main" id="{3B28BBE4-5B70-47DA-81A8-1021E357947F}"/>
                </a:ext>
              </a:extLst>
            </p:cNvPr>
            <p:cNvSpPr>
              <a:spLocks/>
            </p:cNvSpPr>
            <p:nvPr/>
          </p:nvSpPr>
          <p:spPr bwMode="auto">
            <a:xfrm>
              <a:off x="-241" y="1511"/>
              <a:ext cx="1915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ts val="700"/>
                </a:spcBef>
                <a:buSzPct val="100000"/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Heiti SC Light"/>
                  <a:cs typeface="Heiti SC Light"/>
                  <a:sym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Heiti SC Light"/>
                  <a:cs typeface="Heiti SC Light"/>
                  <a:sym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Heiti SC Light"/>
                  <a:cs typeface="Heiti SC Light"/>
                  <a:sym typeface="Arial" panose="020B0604020202020204" pitchFamily="34" charset="0"/>
                </a:defRPr>
              </a:lvl3pPr>
              <a:lvl4pPr marL="1600200" indent="-228600">
                <a:spcBef>
                  <a:spcPts val="500"/>
                </a:spcBef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Heiti SC Light"/>
                  <a:cs typeface="Heiti SC Light"/>
                  <a:sym typeface="Arial" panose="020B0604020202020204" pitchFamily="34" charset="0"/>
                </a:defRPr>
              </a:lvl4pPr>
              <a:lvl5pPr marL="2057400" indent="-228600">
                <a:spcBef>
                  <a:spcPts val="500"/>
                </a:spcBef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Heiti SC Light"/>
                  <a:cs typeface="Heiti SC Light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Heiti SC Light"/>
                  <a:cs typeface="Heiti SC Light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Heiti SC Light"/>
                  <a:cs typeface="Heiti SC Light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Heiti SC Light"/>
                  <a:cs typeface="Heiti SC Light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Heiti SC Light"/>
                  <a:cs typeface="Heiti SC Light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200">
                  <a:latin typeface="Lucida Grande" charset="0"/>
                  <a:sym typeface="Lucida Grande" charset="0"/>
                </a:rPr>
                <a:t>5. </a:t>
              </a:r>
              <a:r>
                <a:rPr lang="en-US" altLang="en-US" sz="2200">
                  <a:latin typeface="Georgia" panose="02040502050405020303" pitchFamily="18" charset="0"/>
                  <a:sym typeface="Lucida Grande" charset="0"/>
                </a:rPr>
                <a:t>Donor Management</a:t>
              </a:r>
            </a:p>
          </p:txBody>
        </p:sp>
        <p:sp>
          <p:nvSpPr>
            <p:cNvPr id="14351" name="Oval 14">
              <a:extLst>
                <a:ext uri="{FF2B5EF4-FFF2-40B4-BE49-F238E27FC236}">
                  <a16:creationId xmlns:a16="http://schemas.microsoft.com/office/drawing/2014/main" id="{E467218F-4570-48A0-82DA-CC57D015C4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9" y="465"/>
              <a:ext cx="917" cy="879"/>
            </a:xfrm>
            <a:prstGeom prst="ellipse">
              <a:avLst/>
            </a:prstGeom>
            <a:solidFill>
              <a:srgbClr val="333399">
                <a:alpha val="49803"/>
              </a:srgbClr>
            </a:solidFill>
            <a:ln w="4670">
              <a:solidFill>
                <a:srgbClr val="333399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>
                <a:spcBef>
                  <a:spcPts val="700"/>
                </a:spcBef>
                <a:buSzPct val="100000"/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Heiti SC Light"/>
                  <a:cs typeface="Heiti SC Light"/>
                  <a:sym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Heiti SC Light"/>
                  <a:cs typeface="Heiti SC Light"/>
                  <a:sym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Heiti SC Light"/>
                  <a:cs typeface="Heiti SC Light"/>
                  <a:sym typeface="Arial" panose="020B0604020202020204" pitchFamily="34" charset="0"/>
                </a:defRPr>
              </a:lvl3pPr>
              <a:lvl4pPr marL="1600200" indent="-228600">
                <a:spcBef>
                  <a:spcPts val="500"/>
                </a:spcBef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Heiti SC Light"/>
                  <a:cs typeface="Heiti SC Light"/>
                  <a:sym typeface="Arial" panose="020B0604020202020204" pitchFamily="34" charset="0"/>
                </a:defRPr>
              </a:lvl4pPr>
              <a:lvl5pPr marL="2057400" indent="-228600">
                <a:spcBef>
                  <a:spcPts val="500"/>
                </a:spcBef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Heiti SC Light"/>
                  <a:cs typeface="Heiti SC Light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Heiti SC Light"/>
                  <a:cs typeface="Heiti SC Light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Heiti SC Light"/>
                  <a:cs typeface="Heiti SC Light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Heiti SC Light"/>
                  <a:cs typeface="Heiti SC Light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Heiti SC Light"/>
                  <a:cs typeface="Heiti SC Light"/>
                  <a:sym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4352" name="Rectangle 15">
              <a:extLst>
                <a:ext uri="{FF2B5EF4-FFF2-40B4-BE49-F238E27FC236}">
                  <a16:creationId xmlns:a16="http://schemas.microsoft.com/office/drawing/2014/main" id="{BB4C2A34-33AA-46A2-A667-61CD84ED1CCB}"/>
                </a:ext>
              </a:extLst>
            </p:cNvPr>
            <p:cNvSpPr>
              <a:spLocks/>
            </p:cNvSpPr>
            <p:nvPr/>
          </p:nvSpPr>
          <p:spPr bwMode="auto">
            <a:xfrm>
              <a:off x="-193" y="431"/>
              <a:ext cx="1721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ts val="700"/>
                </a:spcBef>
                <a:buSzPct val="100000"/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Heiti SC Light"/>
                  <a:cs typeface="Heiti SC Light"/>
                  <a:sym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Heiti SC Light"/>
                  <a:cs typeface="Heiti SC Light"/>
                  <a:sym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Heiti SC Light"/>
                  <a:cs typeface="Heiti SC Light"/>
                  <a:sym typeface="Arial" panose="020B0604020202020204" pitchFamily="34" charset="0"/>
                </a:defRPr>
              </a:lvl3pPr>
              <a:lvl4pPr marL="1600200" indent="-228600">
                <a:spcBef>
                  <a:spcPts val="500"/>
                </a:spcBef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Heiti SC Light"/>
                  <a:cs typeface="Heiti SC Light"/>
                  <a:sym typeface="Arial" panose="020B0604020202020204" pitchFamily="34" charset="0"/>
                </a:defRPr>
              </a:lvl4pPr>
              <a:lvl5pPr marL="2057400" indent="-228600">
                <a:spcBef>
                  <a:spcPts val="500"/>
                </a:spcBef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Heiti SC Light"/>
                  <a:cs typeface="Heiti SC Light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Heiti SC Light"/>
                  <a:cs typeface="Heiti SC Light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Heiti SC Light"/>
                  <a:cs typeface="Heiti SC Light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Heiti SC Light"/>
                  <a:cs typeface="Heiti SC Light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Heiti SC Light"/>
                  <a:cs typeface="Heiti SC Light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200">
                  <a:latin typeface="Lucida Grande" charset="0"/>
                  <a:sym typeface="Lucida Grande" charset="0"/>
                </a:rPr>
                <a:t>6. </a:t>
              </a:r>
              <a:r>
                <a:rPr lang="en-US" altLang="en-US" sz="2200">
                  <a:latin typeface="Georgia" panose="02040502050405020303" pitchFamily="18" charset="0"/>
                  <a:sym typeface="Lucida Grande" charset="0"/>
                </a:rPr>
                <a:t>Surgical Recovery</a:t>
              </a:r>
            </a:p>
          </p:txBody>
        </p:sp>
      </p:grpSp>
    </p:spTree>
  </p:cSld>
  <p:clrMapOvr>
    <a:masterClrMapping/>
  </p:clrMapOvr>
  <p:transition spd="slow" advClick="0" advTm="10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B80004D5-EA60-4820-ABFE-91989F74A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Donor Process</a:t>
            </a:r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8603F36E-6263-41D7-A0E7-1A29368455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2057400"/>
            <a:ext cx="7772400" cy="4800600"/>
          </a:xfrm>
        </p:spPr>
        <p:txBody>
          <a:bodyPr/>
          <a:lstStyle/>
          <a:p>
            <a:r>
              <a:rPr lang="en-US" altLang="en-US" sz="1600" b="1" u="sng">
                <a:solidFill>
                  <a:srgbClr val="FF0000"/>
                </a:solidFill>
              </a:rPr>
              <a:t>TISSUE / EYE DONORS</a:t>
            </a:r>
          </a:p>
        </p:txBody>
      </p:sp>
      <p:grpSp>
        <p:nvGrpSpPr>
          <p:cNvPr id="15364" name="Group 3">
            <a:extLst>
              <a:ext uri="{FF2B5EF4-FFF2-40B4-BE49-F238E27FC236}">
                <a16:creationId xmlns:a16="http://schemas.microsoft.com/office/drawing/2014/main" id="{6316F378-2B68-4E49-9D3F-2891F1A7D993}"/>
              </a:ext>
            </a:extLst>
          </p:cNvPr>
          <p:cNvGrpSpPr>
            <a:grpSpLocks/>
          </p:cNvGrpSpPr>
          <p:nvPr/>
        </p:nvGrpSpPr>
        <p:grpSpPr bwMode="auto">
          <a:xfrm>
            <a:off x="541338" y="2160588"/>
            <a:ext cx="7916862" cy="3403600"/>
            <a:chOff x="-332" y="0"/>
            <a:chExt cx="4987" cy="2144"/>
          </a:xfrm>
        </p:grpSpPr>
        <p:sp>
          <p:nvSpPr>
            <p:cNvPr id="15365" name="Oval 4">
              <a:extLst>
                <a:ext uri="{FF2B5EF4-FFF2-40B4-BE49-F238E27FC236}">
                  <a16:creationId xmlns:a16="http://schemas.microsoft.com/office/drawing/2014/main" id="{B2BBD3B7-D2B9-4F06-BF69-FFCA3C6D83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1" y="299"/>
              <a:ext cx="918" cy="878"/>
            </a:xfrm>
            <a:prstGeom prst="ellipse">
              <a:avLst/>
            </a:prstGeom>
            <a:solidFill>
              <a:srgbClr val="333399">
                <a:alpha val="49803"/>
              </a:srgbClr>
            </a:solidFill>
            <a:ln w="4670">
              <a:solidFill>
                <a:srgbClr val="333399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>
                <a:spcBef>
                  <a:spcPts val="700"/>
                </a:spcBef>
                <a:buSzPct val="100000"/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Heiti SC Light"/>
                  <a:cs typeface="Heiti SC Light"/>
                  <a:sym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Heiti SC Light"/>
                  <a:cs typeface="Heiti SC Light"/>
                  <a:sym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Heiti SC Light"/>
                  <a:cs typeface="Heiti SC Light"/>
                  <a:sym typeface="Arial" panose="020B0604020202020204" pitchFamily="34" charset="0"/>
                </a:defRPr>
              </a:lvl3pPr>
              <a:lvl4pPr marL="1600200" indent="-228600">
                <a:spcBef>
                  <a:spcPts val="500"/>
                </a:spcBef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Heiti SC Light"/>
                  <a:cs typeface="Heiti SC Light"/>
                  <a:sym typeface="Arial" panose="020B0604020202020204" pitchFamily="34" charset="0"/>
                </a:defRPr>
              </a:lvl4pPr>
              <a:lvl5pPr marL="2057400" indent="-228600">
                <a:spcBef>
                  <a:spcPts val="500"/>
                </a:spcBef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Heiti SC Light"/>
                  <a:cs typeface="Heiti SC Light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Heiti SC Light"/>
                  <a:cs typeface="Heiti SC Light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Heiti SC Light"/>
                  <a:cs typeface="Heiti SC Light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Heiti SC Light"/>
                  <a:cs typeface="Heiti SC Light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Heiti SC Light"/>
                  <a:cs typeface="Heiti SC Light"/>
                  <a:sym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5366" name="Rectangle 5">
              <a:extLst>
                <a:ext uri="{FF2B5EF4-FFF2-40B4-BE49-F238E27FC236}">
                  <a16:creationId xmlns:a16="http://schemas.microsoft.com/office/drawing/2014/main" id="{3B156FB4-FEAE-4073-BA5E-513DD8B8C4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7" y="0"/>
              <a:ext cx="2572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ts val="700"/>
                </a:spcBef>
                <a:buSzPct val="100000"/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Heiti SC Light"/>
                  <a:cs typeface="Heiti SC Light"/>
                  <a:sym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Heiti SC Light"/>
                  <a:cs typeface="Heiti SC Light"/>
                  <a:sym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Heiti SC Light"/>
                  <a:cs typeface="Heiti SC Light"/>
                  <a:sym typeface="Arial" panose="020B0604020202020204" pitchFamily="34" charset="0"/>
                </a:defRPr>
              </a:lvl3pPr>
              <a:lvl4pPr marL="1600200" indent="-228600">
                <a:spcBef>
                  <a:spcPts val="500"/>
                </a:spcBef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Heiti SC Light"/>
                  <a:cs typeface="Heiti SC Light"/>
                  <a:sym typeface="Arial" panose="020B0604020202020204" pitchFamily="34" charset="0"/>
                </a:defRPr>
              </a:lvl4pPr>
              <a:lvl5pPr marL="2057400" indent="-228600">
                <a:spcBef>
                  <a:spcPts val="500"/>
                </a:spcBef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Heiti SC Light"/>
                  <a:cs typeface="Heiti SC Light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Heiti SC Light"/>
                  <a:cs typeface="Heiti SC Light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Heiti SC Light"/>
                  <a:cs typeface="Heiti SC Light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Heiti SC Light"/>
                  <a:cs typeface="Heiti SC Light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Heiti SC Light"/>
                  <a:cs typeface="Heiti SC Light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200">
                  <a:latin typeface="Lucida Console" panose="020B0609040504020204" pitchFamily="49" charset="0"/>
                  <a:sym typeface="Lucida Grande" charset="0"/>
                </a:rPr>
                <a:t>1. </a:t>
              </a:r>
              <a:r>
                <a:rPr lang="en-US" altLang="en-US" sz="2200">
                  <a:latin typeface="Georgia" panose="02040502050405020303" pitchFamily="18" charset="0"/>
                  <a:sym typeface="Lucida Grande" charset="0"/>
                </a:rPr>
                <a:t>Referral – Cardiac Death</a:t>
              </a:r>
            </a:p>
          </p:txBody>
        </p:sp>
        <p:sp>
          <p:nvSpPr>
            <p:cNvPr id="15367" name="Oval 6">
              <a:extLst>
                <a:ext uri="{FF2B5EF4-FFF2-40B4-BE49-F238E27FC236}">
                  <a16:creationId xmlns:a16="http://schemas.microsoft.com/office/drawing/2014/main" id="{4C4C42A6-290E-4AA7-B33D-3792BD6E59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3" y="466"/>
              <a:ext cx="918" cy="879"/>
            </a:xfrm>
            <a:prstGeom prst="ellipse">
              <a:avLst/>
            </a:prstGeom>
            <a:solidFill>
              <a:srgbClr val="009999">
                <a:alpha val="49803"/>
              </a:srgbClr>
            </a:solidFill>
            <a:ln w="4670">
              <a:solidFill>
                <a:srgbClr val="009999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>
                <a:spcBef>
                  <a:spcPts val="700"/>
                </a:spcBef>
                <a:buSzPct val="100000"/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Heiti SC Light"/>
                  <a:cs typeface="Heiti SC Light"/>
                  <a:sym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Heiti SC Light"/>
                  <a:cs typeface="Heiti SC Light"/>
                  <a:sym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Heiti SC Light"/>
                  <a:cs typeface="Heiti SC Light"/>
                  <a:sym typeface="Arial" panose="020B0604020202020204" pitchFamily="34" charset="0"/>
                </a:defRPr>
              </a:lvl3pPr>
              <a:lvl4pPr marL="1600200" indent="-228600">
                <a:spcBef>
                  <a:spcPts val="500"/>
                </a:spcBef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Heiti SC Light"/>
                  <a:cs typeface="Heiti SC Light"/>
                  <a:sym typeface="Arial" panose="020B0604020202020204" pitchFamily="34" charset="0"/>
                </a:defRPr>
              </a:lvl4pPr>
              <a:lvl5pPr marL="2057400" indent="-228600">
                <a:spcBef>
                  <a:spcPts val="500"/>
                </a:spcBef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Heiti SC Light"/>
                  <a:cs typeface="Heiti SC Light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Heiti SC Light"/>
                  <a:cs typeface="Heiti SC Light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Heiti SC Light"/>
                  <a:cs typeface="Heiti SC Light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Heiti SC Light"/>
                  <a:cs typeface="Heiti SC Light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Heiti SC Light"/>
                  <a:cs typeface="Heiti SC Light"/>
                  <a:sym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5368" name="Rectangle 7">
              <a:extLst>
                <a:ext uri="{FF2B5EF4-FFF2-40B4-BE49-F238E27FC236}">
                  <a16:creationId xmlns:a16="http://schemas.microsoft.com/office/drawing/2014/main" id="{0E0D99B8-9B6A-42DB-BEF6-D77299B605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6" y="644"/>
              <a:ext cx="1969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ts val="700"/>
                </a:spcBef>
                <a:buSzPct val="100000"/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Heiti SC Light"/>
                  <a:cs typeface="Heiti SC Light"/>
                  <a:sym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Heiti SC Light"/>
                  <a:cs typeface="Heiti SC Light"/>
                  <a:sym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Heiti SC Light"/>
                  <a:cs typeface="Heiti SC Light"/>
                  <a:sym typeface="Arial" panose="020B0604020202020204" pitchFamily="34" charset="0"/>
                </a:defRPr>
              </a:lvl3pPr>
              <a:lvl4pPr marL="1600200" indent="-228600">
                <a:spcBef>
                  <a:spcPts val="500"/>
                </a:spcBef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Heiti SC Light"/>
                  <a:cs typeface="Heiti SC Light"/>
                  <a:sym typeface="Arial" panose="020B0604020202020204" pitchFamily="34" charset="0"/>
                </a:defRPr>
              </a:lvl4pPr>
              <a:lvl5pPr marL="2057400" indent="-228600">
                <a:spcBef>
                  <a:spcPts val="500"/>
                </a:spcBef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Heiti SC Light"/>
                  <a:cs typeface="Heiti SC Light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Heiti SC Light"/>
                  <a:cs typeface="Heiti SC Light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Heiti SC Light"/>
                  <a:cs typeface="Heiti SC Light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Heiti SC Light"/>
                  <a:cs typeface="Heiti SC Light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Heiti SC Light"/>
                  <a:cs typeface="Heiti SC Light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200">
                  <a:latin typeface="Lucida Grande" charset="0"/>
                  <a:sym typeface="Lucida Grande" charset="0"/>
                </a:rPr>
                <a:t>     </a:t>
              </a:r>
              <a:r>
                <a:rPr lang="en-US" altLang="en-US" sz="2200">
                  <a:latin typeface="Lucida Console" panose="020B0609040504020204" pitchFamily="49" charset="0"/>
                  <a:sym typeface="Lucida Grande" charset="0"/>
                </a:rPr>
                <a:t>2. </a:t>
              </a:r>
              <a:r>
                <a:rPr lang="en-US" altLang="en-US" sz="2200">
                  <a:latin typeface="Georgia" panose="02040502050405020303" pitchFamily="18" charset="0"/>
                  <a:sym typeface="Lucida Grande" charset="0"/>
                </a:rPr>
                <a:t>Donor Evaluation</a:t>
              </a:r>
            </a:p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200">
                  <a:latin typeface="Georgia" panose="02040502050405020303" pitchFamily="18" charset="0"/>
                  <a:sym typeface="Lucida Grande" charset="0"/>
                </a:rPr>
                <a:t>            by Phone</a:t>
              </a:r>
            </a:p>
          </p:txBody>
        </p:sp>
        <p:sp>
          <p:nvSpPr>
            <p:cNvPr id="15369" name="Oval 8">
              <a:extLst>
                <a:ext uri="{FF2B5EF4-FFF2-40B4-BE49-F238E27FC236}">
                  <a16:creationId xmlns:a16="http://schemas.microsoft.com/office/drawing/2014/main" id="{FD45723C-FA73-4FCB-94A2-2C17F29134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3" y="799"/>
              <a:ext cx="918" cy="879"/>
            </a:xfrm>
            <a:prstGeom prst="ellipse">
              <a:avLst/>
            </a:prstGeom>
            <a:solidFill>
              <a:srgbClr val="009999">
                <a:alpha val="49803"/>
              </a:srgbClr>
            </a:solidFill>
            <a:ln w="4670">
              <a:solidFill>
                <a:srgbClr val="009999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>
                <a:spcBef>
                  <a:spcPts val="700"/>
                </a:spcBef>
                <a:buSzPct val="100000"/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Heiti SC Light"/>
                  <a:cs typeface="Heiti SC Light"/>
                  <a:sym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Heiti SC Light"/>
                  <a:cs typeface="Heiti SC Light"/>
                  <a:sym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Heiti SC Light"/>
                  <a:cs typeface="Heiti SC Light"/>
                  <a:sym typeface="Arial" panose="020B0604020202020204" pitchFamily="34" charset="0"/>
                </a:defRPr>
              </a:lvl3pPr>
              <a:lvl4pPr marL="1600200" indent="-228600">
                <a:spcBef>
                  <a:spcPts val="500"/>
                </a:spcBef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Heiti SC Light"/>
                  <a:cs typeface="Heiti SC Light"/>
                  <a:sym typeface="Arial" panose="020B0604020202020204" pitchFamily="34" charset="0"/>
                </a:defRPr>
              </a:lvl4pPr>
              <a:lvl5pPr marL="2057400" indent="-228600">
                <a:spcBef>
                  <a:spcPts val="500"/>
                </a:spcBef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Heiti SC Light"/>
                  <a:cs typeface="Heiti SC Light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Heiti SC Light"/>
                  <a:cs typeface="Heiti SC Light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Heiti SC Light"/>
                  <a:cs typeface="Heiti SC Light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Heiti SC Light"/>
                  <a:cs typeface="Heiti SC Light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Heiti SC Light"/>
                  <a:cs typeface="Heiti SC Light"/>
                  <a:sym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5370" name="Rectangle 9">
              <a:extLst>
                <a:ext uri="{FF2B5EF4-FFF2-40B4-BE49-F238E27FC236}">
                  <a16:creationId xmlns:a16="http://schemas.microsoft.com/office/drawing/2014/main" id="{83AAA4A3-0E4C-4BB0-A439-BEE76B357A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2" y="1510"/>
              <a:ext cx="1497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ts val="700"/>
                </a:spcBef>
                <a:buSzPct val="100000"/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Heiti SC Light"/>
                  <a:cs typeface="Heiti SC Light"/>
                  <a:sym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Heiti SC Light"/>
                  <a:cs typeface="Heiti SC Light"/>
                  <a:sym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Heiti SC Light"/>
                  <a:cs typeface="Heiti SC Light"/>
                  <a:sym typeface="Arial" panose="020B0604020202020204" pitchFamily="34" charset="0"/>
                </a:defRPr>
              </a:lvl3pPr>
              <a:lvl4pPr marL="1600200" indent="-228600">
                <a:spcBef>
                  <a:spcPts val="500"/>
                </a:spcBef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Heiti SC Light"/>
                  <a:cs typeface="Heiti SC Light"/>
                  <a:sym typeface="Arial" panose="020B0604020202020204" pitchFamily="34" charset="0"/>
                </a:defRPr>
              </a:lvl4pPr>
              <a:lvl5pPr marL="2057400" indent="-228600">
                <a:spcBef>
                  <a:spcPts val="500"/>
                </a:spcBef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Heiti SC Light"/>
                  <a:cs typeface="Heiti SC Light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Heiti SC Light"/>
                  <a:cs typeface="Heiti SC Light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Heiti SC Light"/>
                  <a:cs typeface="Heiti SC Light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Heiti SC Light"/>
                  <a:cs typeface="Heiti SC Light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Heiti SC Light"/>
                  <a:cs typeface="Heiti SC Light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200">
                  <a:latin typeface="Lucida Console" panose="020B0609040504020204" pitchFamily="49" charset="0"/>
                  <a:sym typeface="Lucida Grande" charset="0"/>
                </a:rPr>
                <a:t>3. </a:t>
              </a:r>
              <a:r>
                <a:rPr lang="en-US" altLang="en-US" sz="2200">
                  <a:latin typeface="Georgia" panose="02040502050405020303" pitchFamily="18" charset="0"/>
                  <a:sym typeface="Lucida Grande" charset="0"/>
                </a:rPr>
                <a:t>Family Approach/Consent by Phone</a:t>
              </a:r>
            </a:p>
          </p:txBody>
        </p:sp>
        <p:sp>
          <p:nvSpPr>
            <p:cNvPr id="15371" name="Oval 10">
              <a:extLst>
                <a:ext uri="{FF2B5EF4-FFF2-40B4-BE49-F238E27FC236}">
                  <a16:creationId xmlns:a16="http://schemas.microsoft.com/office/drawing/2014/main" id="{9393D15D-12F5-40BD-8272-D09AFE94C7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1" y="967"/>
              <a:ext cx="918" cy="878"/>
            </a:xfrm>
            <a:prstGeom prst="ellipse">
              <a:avLst/>
            </a:prstGeom>
            <a:solidFill>
              <a:srgbClr val="99CC00">
                <a:alpha val="49803"/>
              </a:srgbClr>
            </a:solidFill>
            <a:ln w="4670">
              <a:solidFill>
                <a:srgbClr val="99CC00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>
                <a:spcBef>
                  <a:spcPts val="700"/>
                </a:spcBef>
                <a:buSzPct val="100000"/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Heiti SC Light"/>
                  <a:cs typeface="Heiti SC Light"/>
                  <a:sym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Heiti SC Light"/>
                  <a:cs typeface="Heiti SC Light"/>
                  <a:sym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Heiti SC Light"/>
                  <a:cs typeface="Heiti SC Light"/>
                  <a:sym typeface="Arial" panose="020B0604020202020204" pitchFamily="34" charset="0"/>
                </a:defRPr>
              </a:lvl3pPr>
              <a:lvl4pPr marL="1600200" indent="-228600">
                <a:spcBef>
                  <a:spcPts val="500"/>
                </a:spcBef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Heiti SC Light"/>
                  <a:cs typeface="Heiti SC Light"/>
                  <a:sym typeface="Arial" panose="020B0604020202020204" pitchFamily="34" charset="0"/>
                </a:defRPr>
              </a:lvl4pPr>
              <a:lvl5pPr marL="2057400" indent="-228600">
                <a:spcBef>
                  <a:spcPts val="500"/>
                </a:spcBef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Heiti SC Light"/>
                  <a:cs typeface="Heiti SC Light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Heiti SC Light"/>
                  <a:cs typeface="Heiti SC Light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Heiti SC Light"/>
                  <a:cs typeface="Heiti SC Light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Heiti SC Light"/>
                  <a:cs typeface="Heiti SC Light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Heiti SC Light"/>
                  <a:cs typeface="Heiti SC Light"/>
                  <a:sym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5372" name="Rectangle 11">
              <a:extLst>
                <a:ext uri="{FF2B5EF4-FFF2-40B4-BE49-F238E27FC236}">
                  <a16:creationId xmlns:a16="http://schemas.microsoft.com/office/drawing/2014/main" id="{C82FF095-03D1-482A-80E7-D773DCDF2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970" y="1940"/>
              <a:ext cx="2449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ts val="700"/>
                </a:spcBef>
                <a:buSzPct val="100000"/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Heiti SC Light"/>
                  <a:cs typeface="Heiti SC Light"/>
                  <a:sym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Heiti SC Light"/>
                  <a:cs typeface="Heiti SC Light"/>
                  <a:sym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Heiti SC Light"/>
                  <a:cs typeface="Heiti SC Light"/>
                  <a:sym typeface="Arial" panose="020B0604020202020204" pitchFamily="34" charset="0"/>
                </a:defRPr>
              </a:lvl3pPr>
              <a:lvl4pPr marL="1600200" indent="-228600">
                <a:spcBef>
                  <a:spcPts val="500"/>
                </a:spcBef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Heiti SC Light"/>
                  <a:cs typeface="Heiti SC Light"/>
                  <a:sym typeface="Arial" panose="020B0604020202020204" pitchFamily="34" charset="0"/>
                </a:defRPr>
              </a:lvl4pPr>
              <a:lvl5pPr marL="2057400" indent="-228600">
                <a:spcBef>
                  <a:spcPts val="500"/>
                </a:spcBef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Heiti SC Light"/>
                  <a:cs typeface="Heiti SC Light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Heiti SC Light"/>
                  <a:cs typeface="Heiti SC Light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Heiti SC Light"/>
                  <a:cs typeface="Heiti SC Light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Heiti SC Light"/>
                  <a:cs typeface="Heiti SC Light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Heiti SC Light"/>
                  <a:cs typeface="Heiti SC Light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2200">
                <a:latin typeface="Georgia" panose="02040502050405020303" pitchFamily="18" charset="0"/>
                <a:sym typeface="Lucida Grande" charset="0"/>
              </a:endParaRPr>
            </a:p>
          </p:txBody>
        </p:sp>
        <p:sp>
          <p:nvSpPr>
            <p:cNvPr id="15373" name="Oval 12">
              <a:extLst>
                <a:ext uri="{FF2B5EF4-FFF2-40B4-BE49-F238E27FC236}">
                  <a16:creationId xmlns:a16="http://schemas.microsoft.com/office/drawing/2014/main" id="{94252EBC-B651-41E6-830E-3C7AF39D16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9" y="799"/>
              <a:ext cx="917" cy="879"/>
            </a:xfrm>
            <a:prstGeom prst="ellipse">
              <a:avLst/>
            </a:prstGeom>
            <a:solidFill>
              <a:schemeClr val="accent1">
                <a:alpha val="49803"/>
              </a:schemeClr>
            </a:solidFill>
            <a:ln w="4670">
              <a:solidFill>
                <a:srgbClr val="BBE0E3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>
                <a:spcBef>
                  <a:spcPts val="700"/>
                </a:spcBef>
                <a:buSzPct val="100000"/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Heiti SC Light"/>
                  <a:cs typeface="Heiti SC Light"/>
                  <a:sym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Heiti SC Light"/>
                  <a:cs typeface="Heiti SC Light"/>
                  <a:sym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Heiti SC Light"/>
                  <a:cs typeface="Heiti SC Light"/>
                  <a:sym typeface="Arial" panose="020B0604020202020204" pitchFamily="34" charset="0"/>
                </a:defRPr>
              </a:lvl3pPr>
              <a:lvl4pPr marL="1600200" indent="-228600">
                <a:spcBef>
                  <a:spcPts val="500"/>
                </a:spcBef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Heiti SC Light"/>
                  <a:cs typeface="Heiti SC Light"/>
                  <a:sym typeface="Arial" panose="020B0604020202020204" pitchFamily="34" charset="0"/>
                </a:defRPr>
              </a:lvl4pPr>
              <a:lvl5pPr marL="2057400" indent="-228600">
                <a:spcBef>
                  <a:spcPts val="500"/>
                </a:spcBef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Heiti SC Light"/>
                  <a:cs typeface="Heiti SC Light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Heiti SC Light"/>
                  <a:cs typeface="Heiti SC Light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Heiti SC Light"/>
                  <a:cs typeface="Heiti SC Light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Heiti SC Light"/>
                  <a:cs typeface="Heiti SC Light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Heiti SC Light"/>
                  <a:cs typeface="Heiti SC Light"/>
                  <a:sym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5374" name="Rectangle 13">
              <a:extLst>
                <a:ext uri="{FF2B5EF4-FFF2-40B4-BE49-F238E27FC236}">
                  <a16:creationId xmlns:a16="http://schemas.microsoft.com/office/drawing/2014/main" id="{D95A2CF7-49E8-484C-8DFF-B4CE156A5F6C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2" y="1528"/>
              <a:ext cx="1915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ts val="700"/>
                </a:spcBef>
                <a:buSzPct val="100000"/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Heiti SC Light"/>
                  <a:cs typeface="Heiti SC Light"/>
                  <a:sym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Heiti SC Light"/>
                  <a:cs typeface="Heiti SC Light"/>
                  <a:sym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Heiti SC Light"/>
                  <a:cs typeface="Heiti SC Light"/>
                  <a:sym typeface="Arial" panose="020B0604020202020204" pitchFamily="34" charset="0"/>
                </a:defRPr>
              </a:lvl3pPr>
              <a:lvl4pPr marL="1600200" indent="-228600">
                <a:spcBef>
                  <a:spcPts val="500"/>
                </a:spcBef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Heiti SC Light"/>
                  <a:cs typeface="Heiti SC Light"/>
                  <a:sym typeface="Arial" panose="020B0604020202020204" pitchFamily="34" charset="0"/>
                </a:defRPr>
              </a:lvl4pPr>
              <a:lvl5pPr marL="2057400" indent="-228600">
                <a:spcBef>
                  <a:spcPts val="500"/>
                </a:spcBef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Heiti SC Light"/>
                  <a:cs typeface="Heiti SC Light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Heiti SC Light"/>
                  <a:cs typeface="Heiti SC Light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Heiti SC Light"/>
                  <a:cs typeface="Heiti SC Light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Heiti SC Light"/>
                  <a:cs typeface="Heiti SC Light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Heiti SC Light"/>
                  <a:cs typeface="Heiti SC Light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200">
                  <a:latin typeface="Lucida Console" panose="020B0609040504020204" pitchFamily="49" charset="0"/>
                  <a:sym typeface="Lucida Grande" charset="0"/>
                </a:rPr>
                <a:t>4. </a:t>
              </a:r>
              <a:r>
                <a:rPr lang="en-US" altLang="en-US" sz="2200">
                  <a:latin typeface="Georgia" panose="02040502050405020303" pitchFamily="18" charset="0"/>
                  <a:sym typeface="Lucida Grande" charset="0"/>
                </a:rPr>
                <a:t>Donor Recovery</a:t>
              </a:r>
            </a:p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200">
                  <a:latin typeface="Georgia" panose="02040502050405020303" pitchFamily="18" charset="0"/>
                  <a:sym typeface="Lucida Grande" charset="0"/>
                </a:rPr>
                <a:t>              Tissue/Corneas</a:t>
              </a:r>
            </a:p>
          </p:txBody>
        </p:sp>
        <p:sp>
          <p:nvSpPr>
            <p:cNvPr id="15375" name="Oval 14">
              <a:extLst>
                <a:ext uri="{FF2B5EF4-FFF2-40B4-BE49-F238E27FC236}">
                  <a16:creationId xmlns:a16="http://schemas.microsoft.com/office/drawing/2014/main" id="{21B43842-9F55-49AC-BD91-69F86A9B72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9" y="465"/>
              <a:ext cx="917" cy="879"/>
            </a:xfrm>
            <a:prstGeom prst="ellipse">
              <a:avLst/>
            </a:prstGeom>
            <a:solidFill>
              <a:srgbClr val="333399">
                <a:alpha val="49803"/>
              </a:srgbClr>
            </a:solidFill>
            <a:ln w="4670">
              <a:solidFill>
                <a:srgbClr val="333399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>
                <a:spcBef>
                  <a:spcPts val="700"/>
                </a:spcBef>
                <a:buSzPct val="100000"/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Heiti SC Light"/>
                  <a:cs typeface="Heiti SC Light"/>
                  <a:sym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Heiti SC Light"/>
                  <a:cs typeface="Heiti SC Light"/>
                  <a:sym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Heiti SC Light"/>
                  <a:cs typeface="Heiti SC Light"/>
                  <a:sym typeface="Arial" panose="020B0604020202020204" pitchFamily="34" charset="0"/>
                </a:defRPr>
              </a:lvl3pPr>
              <a:lvl4pPr marL="1600200" indent="-228600">
                <a:spcBef>
                  <a:spcPts val="500"/>
                </a:spcBef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Heiti SC Light"/>
                  <a:cs typeface="Heiti SC Light"/>
                  <a:sym typeface="Arial" panose="020B0604020202020204" pitchFamily="34" charset="0"/>
                </a:defRPr>
              </a:lvl4pPr>
              <a:lvl5pPr marL="2057400" indent="-228600">
                <a:spcBef>
                  <a:spcPts val="500"/>
                </a:spcBef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Heiti SC Light"/>
                  <a:cs typeface="Heiti SC Light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Heiti SC Light"/>
                  <a:cs typeface="Heiti SC Light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Heiti SC Light"/>
                  <a:cs typeface="Heiti SC Light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Heiti SC Light"/>
                  <a:cs typeface="Heiti SC Light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Heiti SC Light"/>
                  <a:cs typeface="Heiti SC Light"/>
                  <a:sym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5376" name="Rectangle 15">
              <a:extLst>
                <a:ext uri="{FF2B5EF4-FFF2-40B4-BE49-F238E27FC236}">
                  <a16:creationId xmlns:a16="http://schemas.microsoft.com/office/drawing/2014/main" id="{316BCD27-0012-417B-BC67-CEEFEC8D938E}"/>
                </a:ext>
              </a:extLst>
            </p:cNvPr>
            <p:cNvSpPr>
              <a:spLocks/>
            </p:cNvSpPr>
            <p:nvPr/>
          </p:nvSpPr>
          <p:spPr bwMode="auto">
            <a:xfrm>
              <a:off x="96" y="431"/>
              <a:ext cx="1487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ts val="700"/>
                </a:spcBef>
                <a:buSzPct val="100000"/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Heiti SC Light"/>
                  <a:cs typeface="Heiti SC Light"/>
                  <a:sym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Heiti SC Light"/>
                  <a:cs typeface="Heiti SC Light"/>
                  <a:sym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Heiti SC Light"/>
                  <a:cs typeface="Heiti SC Light"/>
                  <a:sym typeface="Arial" panose="020B0604020202020204" pitchFamily="34" charset="0"/>
                </a:defRPr>
              </a:lvl3pPr>
              <a:lvl4pPr marL="1600200" indent="-228600">
                <a:spcBef>
                  <a:spcPts val="500"/>
                </a:spcBef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Heiti SC Light"/>
                  <a:cs typeface="Heiti SC Light"/>
                  <a:sym typeface="Arial" panose="020B0604020202020204" pitchFamily="34" charset="0"/>
                </a:defRPr>
              </a:lvl4pPr>
              <a:lvl5pPr marL="2057400" indent="-228600">
                <a:spcBef>
                  <a:spcPts val="500"/>
                </a:spcBef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Heiti SC Light"/>
                  <a:cs typeface="Heiti SC Light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Heiti SC Light"/>
                  <a:cs typeface="Heiti SC Light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Heiti SC Light"/>
                  <a:cs typeface="Heiti SC Light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Heiti SC Light"/>
                  <a:cs typeface="Heiti SC Light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Heiti SC Light"/>
                  <a:cs typeface="Heiti SC Light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2200">
                <a:latin typeface="Georgia" panose="02040502050405020303" pitchFamily="18" charset="0"/>
                <a:sym typeface="Lucida Grande" charset="0"/>
              </a:endParaRPr>
            </a:p>
          </p:txBody>
        </p:sp>
      </p:grpSp>
    </p:spTree>
  </p:cSld>
  <p:clrMapOvr>
    <a:masterClrMapping/>
  </p:clrMapOvr>
  <p:transition spd="slow" advClick="0" advTm="10000"/>
</p:sld>
</file>

<file path=ppt/theme/theme1.xml><?xml version="1.0" encoding="utf-8"?>
<a:theme xmlns:a="http://schemas.openxmlformats.org/drawingml/2006/main" name="Title &amp; Bullets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Title &amp; Bullets">
      <a:majorFont>
        <a:latin typeface="Arial"/>
        <a:ea typeface="Heiti SC Light"/>
        <a:cs typeface="Heiti SC Light"/>
      </a:majorFont>
      <a:minorFont>
        <a:latin typeface="Arial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Heiti SC Light" charset="0"/>
            <a:cs typeface="Heiti SC Light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Heiti SC Light" charset="0"/>
            <a:cs typeface="Heiti SC Light" charset="0"/>
            <a:sym typeface="Arial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13090</TotalTime>
  <Pages>0</Pages>
  <Words>1679</Words>
  <Characters>0</Characters>
  <Application>Microsoft Office PowerPoint</Application>
  <PresentationFormat>On-screen Show (4:3)</PresentationFormat>
  <Lines>0</Lines>
  <Paragraphs>225</Paragraphs>
  <Slides>22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5" baseType="lpstr">
      <vt:lpstr>Arial</vt:lpstr>
      <vt:lpstr>Heiti SC Light</vt:lpstr>
      <vt:lpstr>Wingdings</vt:lpstr>
      <vt:lpstr>MS PGothic</vt:lpstr>
      <vt:lpstr>Lucida Calligraphy</vt:lpstr>
      <vt:lpstr>Georgia</vt:lpstr>
      <vt:lpstr>Lucida Grande</vt:lpstr>
      <vt:lpstr>Lucida Console</vt:lpstr>
      <vt:lpstr>Times New Roman</vt:lpstr>
      <vt:lpstr>Calibri</vt:lpstr>
      <vt:lpstr>Arial Rounded MT Bold</vt:lpstr>
      <vt:lpstr>Arial Black</vt:lpstr>
      <vt:lpstr>Title &amp; Bullets</vt:lpstr>
      <vt:lpstr> Organ / Tissue / Eye Donation Overview   Essential Information for  Health Care Professionals</vt:lpstr>
      <vt:lpstr> Three Donor Agencies serve the hospitals in the Midland/Odessa area   Each Agency has a Contract with each Hospital</vt:lpstr>
      <vt:lpstr>PowerPoint Presentation</vt:lpstr>
      <vt:lpstr>PowerPoint Presentation</vt:lpstr>
      <vt:lpstr>Major Legislation</vt:lpstr>
      <vt:lpstr>PowerPoint Presentation</vt:lpstr>
      <vt:lpstr>PowerPoint Presentation</vt:lpstr>
      <vt:lpstr>The Donor Process</vt:lpstr>
      <vt:lpstr>The Donor Process</vt:lpstr>
      <vt:lpstr> What is Brain Death?  </vt:lpstr>
      <vt:lpstr>Two Types of Organ Donation </vt:lpstr>
      <vt:lpstr>Two Types of Organ Donation </vt:lpstr>
      <vt:lpstr>When Do I Call?</vt:lpstr>
      <vt:lpstr>PowerPoint Presentation</vt:lpstr>
      <vt:lpstr>PowerPoint Presentation</vt:lpstr>
      <vt:lpstr>PowerPoint Presentation</vt:lpstr>
      <vt:lpstr>General Information</vt:lpstr>
      <vt:lpstr>Meet Lily</vt:lpstr>
      <vt:lpstr>This is Lily now!</vt:lpstr>
      <vt:lpstr>Donation Quiz &amp; Answers</vt:lpstr>
      <vt:lpstr>Donation Quiz &amp; Answers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Nevin Ball</dc:creator>
  <cp:lastModifiedBy>Johnathan Comer</cp:lastModifiedBy>
  <cp:revision>89</cp:revision>
  <cp:lastPrinted>2016-03-06T07:06:12Z</cp:lastPrinted>
  <dcterms:modified xsi:type="dcterms:W3CDTF">2021-05-10T15:27:10Z</dcterms:modified>
  <cp:contentStatus/>
</cp:coreProperties>
</file>