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jpe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5" r:id="rId9"/>
    <p:sldId id="270" r:id="rId10"/>
    <p:sldId id="268" r:id="rId11"/>
    <p:sldId id="267" r:id="rId12"/>
    <p:sldId id="271"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71" d="100"/>
          <a:sy n="71" d="100"/>
        </p:scale>
        <p:origin x="90" y="73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4/27/2021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4/27/2021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hyperlink" Target="http://www.networkofcare.org/library/Morse%20Fall%20Scal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t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Falls</a:t>
            </a:r>
          </a:p>
        </p:txBody>
      </p:sp>
      <p:sp>
        <p:nvSpPr>
          <p:cNvPr id="3" name="Subtitle 2"/>
          <p:cNvSpPr>
            <a:spLocks noGrp="1"/>
          </p:cNvSpPr>
          <p:nvPr>
            <p:ph type="subTitle" idx="1"/>
          </p:nvPr>
        </p:nvSpPr>
        <p:spPr/>
        <p:txBody>
          <a:bodyPr/>
          <a:lstStyle/>
          <a:p>
            <a:r>
              <a:rPr lang="en-US" dirty="0"/>
              <a:t>Yearly competency </a:t>
            </a:r>
          </a:p>
        </p:txBody>
      </p:sp>
    </p:spTree>
    <p:extLst>
      <p:ext uri="{BB962C8B-B14F-4D97-AF65-F5344CB8AC3E}">
        <p14:creationId xmlns:p14="http://schemas.microsoft.com/office/powerpoint/2010/main" val="3065991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9734"/>
          </a:xfrm>
        </p:spPr>
        <p:txBody>
          <a:bodyPr/>
          <a:lstStyle/>
          <a:p>
            <a:r>
              <a:rPr lang="en-US" dirty="0"/>
              <a:t>Post Fall Huddle Form</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46111" y="1351722"/>
            <a:ext cx="4919802" cy="4766785"/>
          </a:xfrm>
        </p:spPr>
      </p:pic>
      <p:sp>
        <p:nvSpPr>
          <p:cNvPr id="4" name="Content Placeholder 3"/>
          <p:cNvSpPr>
            <a:spLocks noGrp="1"/>
          </p:cNvSpPr>
          <p:nvPr>
            <p:ph sz="half" idx="2"/>
          </p:nvPr>
        </p:nvSpPr>
        <p:spPr>
          <a:xfrm>
            <a:off x="6152322" y="1441175"/>
            <a:ext cx="3898512" cy="4482548"/>
          </a:xfrm>
        </p:spPr>
        <p:txBody>
          <a:bodyPr>
            <a:normAutofit/>
          </a:bodyPr>
          <a:lstStyle/>
          <a:p>
            <a:r>
              <a:rPr lang="en-US" sz="1900" dirty="0"/>
              <a:t>In the event of a fall we are now asking Unit staff to hold a brief post fall huddle.</a:t>
            </a:r>
          </a:p>
          <a:p>
            <a:r>
              <a:rPr lang="en-US" sz="1900" dirty="0"/>
              <a:t>The primary nurse or charge nurse will fill out the form and turn in a copy to the director and place the original in the  yellow fall binder located on each unit (this does </a:t>
            </a:r>
            <a:r>
              <a:rPr lang="en-US" sz="1900" b="1" dirty="0"/>
              <a:t>NOT</a:t>
            </a:r>
            <a:r>
              <a:rPr lang="en-US" sz="1900" dirty="0"/>
              <a:t> replace an ORTS report).</a:t>
            </a:r>
          </a:p>
          <a:p>
            <a:r>
              <a:rPr lang="en-US" sz="1900" dirty="0"/>
              <a:t>Please make sure to fill out the form in its entirety.</a:t>
            </a:r>
          </a:p>
        </p:txBody>
      </p:sp>
    </p:spTree>
    <p:extLst>
      <p:ext uri="{BB962C8B-B14F-4D97-AF65-F5344CB8AC3E}">
        <p14:creationId xmlns:p14="http://schemas.microsoft.com/office/powerpoint/2010/main" val="3567369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99612"/>
          </a:xfrm>
        </p:spPr>
        <p:txBody>
          <a:bodyPr/>
          <a:lstStyle/>
          <a:p>
            <a:pPr algn="ctr"/>
            <a:r>
              <a:rPr lang="en-US" b="1" dirty="0"/>
              <a:t>STEADY</a:t>
            </a:r>
          </a:p>
        </p:txBody>
      </p:sp>
      <p:sp>
        <p:nvSpPr>
          <p:cNvPr id="3" name="Content Placeholder 2"/>
          <p:cNvSpPr>
            <a:spLocks noGrp="1"/>
          </p:cNvSpPr>
          <p:nvPr>
            <p:ph sz="half" idx="1"/>
          </p:nvPr>
        </p:nvSpPr>
        <p:spPr>
          <a:xfrm>
            <a:off x="1103312" y="1401417"/>
            <a:ext cx="4396339" cy="4854921"/>
          </a:xfrm>
        </p:spPr>
        <p:txBody>
          <a:bodyPr>
            <a:normAutofit fontScale="92500" lnSpcReduction="10000"/>
          </a:bodyPr>
          <a:lstStyle/>
          <a:p>
            <a:pPr marL="0" indent="0">
              <a:buNone/>
            </a:pPr>
            <a:r>
              <a:rPr lang="en-US" sz="2600" b="1" dirty="0">
                <a:solidFill>
                  <a:schemeClr val="accent3"/>
                </a:solidFill>
              </a:rPr>
              <a:t>S</a:t>
            </a:r>
            <a:r>
              <a:rPr lang="en-US" dirty="0"/>
              <a:t>: SIGNAGE on door and only STAFF can transfer the patient in or out of bed and STAY with patient in or outside the bathroom at all times. </a:t>
            </a:r>
          </a:p>
          <a:p>
            <a:pPr marL="0" indent="0">
              <a:buNone/>
            </a:pPr>
            <a:r>
              <a:rPr lang="en-US" sz="2600" b="1" dirty="0">
                <a:solidFill>
                  <a:schemeClr val="accent3"/>
                </a:solidFill>
              </a:rPr>
              <a:t>T</a:t>
            </a:r>
            <a:r>
              <a:rPr lang="en-US" dirty="0"/>
              <a:t>: TOILETING will be assessed during hourly rounding and Gait Belt will be used to TRANFER patient</a:t>
            </a:r>
          </a:p>
          <a:p>
            <a:pPr marL="0" indent="0">
              <a:buNone/>
            </a:pPr>
            <a:r>
              <a:rPr lang="en-US" sz="2600" b="1" dirty="0">
                <a:solidFill>
                  <a:schemeClr val="accent3"/>
                </a:solidFill>
              </a:rPr>
              <a:t>E</a:t>
            </a:r>
            <a:r>
              <a:rPr lang="en-US" dirty="0"/>
              <a:t>: EDUCATE everyone including Family members of </a:t>
            </a:r>
            <a:r>
              <a:rPr lang="en-US" b="1" dirty="0">
                <a:solidFill>
                  <a:schemeClr val="accent3"/>
                </a:solidFill>
              </a:rPr>
              <a:t>S</a:t>
            </a:r>
            <a:r>
              <a:rPr lang="en-US" dirty="0"/>
              <a:t> and the use of Call light</a:t>
            </a:r>
          </a:p>
          <a:p>
            <a:pPr marL="0" indent="0">
              <a:buNone/>
            </a:pPr>
            <a:r>
              <a:rPr lang="en-US" sz="2600" b="1" dirty="0">
                <a:solidFill>
                  <a:schemeClr val="accent3"/>
                </a:solidFill>
              </a:rPr>
              <a:t>A</a:t>
            </a:r>
            <a:r>
              <a:rPr lang="en-US" dirty="0"/>
              <a:t>: ACTIVATE bed exit alarm and zone per patient need.</a:t>
            </a:r>
          </a:p>
          <a:p>
            <a:pPr marL="0" indent="0">
              <a:buNone/>
            </a:pPr>
            <a:r>
              <a:rPr lang="en-US" sz="2600" b="1" dirty="0">
                <a:solidFill>
                  <a:schemeClr val="accent3"/>
                </a:solidFill>
              </a:rPr>
              <a:t>D</a:t>
            </a:r>
            <a:r>
              <a:rPr lang="en-US" dirty="0"/>
              <a:t>: DISCUSS fall risk score at bedside shift report and the need for a bedside commode</a:t>
            </a:r>
          </a:p>
          <a:p>
            <a:pPr marL="0" indent="0">
              <a:buNone/>
            </a:pPr>
            <a:r>
              <a:rPr lang="en-US" sz="2600" b="1" dirty="0">
                <a:solidFill>
                  <a:schemeClr val="accent3"/>
                </a:solidFill>
              </a:rPr>
              <a:t>Y</a:t>
            </a:r>
            <a:r>
              <a:rPr lang="en-US" dirty="0"/>
              <a:t>: Yellow Socks and Fall Risk Band</a:t>
            </a:r>
          </a:p>
          <a:p>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rot="20830549">
            <a:off x="6402976" y="1540966"/>
            <a:ext cx="3975850" cy="3975850"/>
          </a:xfrm>
        </p:spPr>
      </p:pic>
    </p:spTree>
    <p:extLst>
      <p:ext uri="{BB962C8B-B14F-4D97-AF65-F5344CB8AC3E}">
        <p14:creationId xmlns:p14="http://schemas.microsoft.com/office/powerpoint/2010/main" val="281228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59856"/>
          </a:xfrm>
        </p:spPr>
        <p:txBody>
          <a:bodyPr/>
          <a:lstStyle/>
          <a:p>
            <a:r>
              <a:rPr lang="en-US" dirty="0"/>
              <a:t>Prevent the Next Fall</a:t>
            </a:r>
          </a:p>
        </p:txBody>
      </p:sp>
      <p:sp>
        <p:nvSpPr>
          <p:cNvPr id="3" name="Text Placeholder 2"/>
          <p:cNvSpPr>
            <a:spLocks noGrp="1"/>
          </p:cNvSpPr>
          <p:nvPr>
            <p:ph type="body" idx="1"/>
          </p:nvPr>
        </p:nvSpPr>
        <p:spPr>
          <a:xfrm>
            <a:off x="722400" y="1398311"/>
            <a:ext cx="2946866" cy="576262"/>
          </a:xfrm>
        </p:spPr>
        <p:txBody>
          <a:bodyPr/>
          <a:lstStyle/>
          <a:p>
            <a:r>
              <a:rPr lang="en-US" dirty="0"/>
              <a:t>Risk Levels</a:t>
            </a:r>
          </a:p>
        </p:txBody>
      </p:sp>
      <p:sp>
        <p:nvSpPr>
          <p:cNvPr id="4" name="Text Placeholder 3"/>
          <p:cNvSpPr>
            <a:spLocks noGrp="1"/>
          </p:cNvSpPr>
          <p:nvPr>
            <p:ph type="body" sz="half" idx="15"/>
          </p:nvPr>
        </p:nvSpPr>
        <p:spPr>
          <a:xfrm>
            <a:off x="652463" y="1974573"/>
            <a:ext cx="2927350" cy="4281765"/>
          </a:xfrm>
        </p:spPr>
        <p:txBody>
          <a:bodyPr/>
          <a:lstStyle/>
          <a:p>
            <a:pPr lvl="0"/>
            <a:r>
              <a:rPr lang="en-US" dirty="0"/>
              <a:t>Universal/Low Risk: For all patients with Morse Score of 0 to 24. Implement the Universal Fall Precaution Interventions</a:t>
            </a:r>
          </a:p>
          <a:p>
            <a:pPr lvl="0"/>
            <a:r>
              <a:rPr lang="en-US" dirty="0"/>
              <a:t>Moderate Risk: For all patients with Morse Score of 25 to 44. Implement the Moderate fall risk Interventions</a:t>
            </a:r>
          </a:p>
          <a:p>
            <a:pPr lvl="0"/>
            <a:r>
              <a:rPr lang="en-US" dirty="0"/>
              <a:t>High Risk: For all patients with Morse Score of 45 and higher. Implement  High Risk Fall Intervention “STEADY”</a:t>
            </a:r>
          </a:p>
          <a:p>
            <a:endParaRPr lang="en-US" dirty="0"/>
          </a:p>
        </p:txBody>
      </p:sp>
      <p:sp>
        <p:nvSpPr>
          <p:cNvPr id="5" name="Text Placeholder 4"/>
          <p:cNvSpPr>
            <a:spLocks noGrp="1"/>
          </p:cNvSpPr>
          <p:nvPr>
            <p:ph type="body" sz="quarter" idx="3"/>
          </p:nvPr>
        </p:nvSpPr>
        <p:spPr>
          <a:xfrm>
            <a:off x="4042685" y="1305442"/>
            <a:ext cx="2936241" cy="576262"/>
          </a:xfrm>
        </p:spPr>
        <p:txBody>
          <a:bodyPr/>
          <a:lstStyle/>
          <a:p>
            <a:r>
              <a:rPr lang="en-US" dirty="0"/>
              <a:t>Interventions</a:t>
            </a:r>
          </a:p>
        </p:txBody>
      </p:sp>
      <p:sp>
        <p:nvSpPr>
          <p:cNvPr id="6" name="Text Placeholder 5"/>
          <p:cNvSpPr>
            <a:spLocks noGrp="1"/>
          </p:cNvSpPr>
          <p:nvPr>
            <p:ph type="body" sz="half" idx="16"/>
          </p:nvPr>
        </p:nvSpPr>
        <p:spPr>
          <a:xfrm>
            <a:off x="3873106" y="1974572"/>
            <a:ext cx="2946794" cy="4281766"/>
          </a:xfrm>
        </p:spPr>
        <p:txBody>
          <a:bodyPr>
            <a:normAutofit fontScale="92500" lnSpcReduction="10000"/>
          </a:bodyPr>
          <a:lstStyle/>
          <a:p>
            <a:pPr lvl="0"/>
            <a:r>
              <a:rPr lang="en-US" dirty="0"/>
              <a:t>Evaluate room placement closer to the nurses station</a:t>
            </a:r>
          </a:p>
          <a:p>
            <a:pPr lvl="0"/>
            <a:r>
              <a:rPr lang="en-US" dirty="0"/>
              <a:t>Ask the family to stay and notify you when leaving</a:t>
            </a:r>
          </a:p>
          <a:p>
            <a:pPr lvl="0"/>
            <a:r>
              <a:rPr lang="en-US" dirty="0"/>
              <a:t>Communicate Fall Risk and Interventions with Team Members</a:t>
            </a:r>
          </a:p>
          <a:p>
            <a:pPr lvl="0"/>
            <a:r>
              <a:rPr lang="en-US" dirty="0"/>
              <a:t>Educate… Educate… Educate…</a:t>
            </a:r>
          </a:p>
          <a:p>
            <a:pPr lvl="0"/>
            <a:r>
              <a:rPr lang="en-US" dirty="0"/>
              <a:t>Don’t forget the Basics:</a:t>
            </a:r>
          </a:p>
          <a:p>
            <a:pPr marL="285750" lvl="0" indent="-285750">
              <a:buFont typeface="Wingdings" panose="05000000000000000000" pitchFamily="2" charset="2"/>
              <a:buChar char="Ø"/>
            </a:pPr>
            <a:r>
              <a:rPr lang="en-US" dirty="0"/>
              <a:t>Keep bed in its lowest position</a:t>
            </a:r>
          </a:p>
          <a:p>
            <a:pPr marL="285750" lvl="0" indent="-285750">
              <a:buFont typeface="Wingdings" panose="05000000000000000000" pitchFamily="2" charset="2"/>
              <a:buChar char="Ø"/>
            </a:pPr>
            <a:r>
              <a:rPr lang="en-US" dirty="0"/>
              <a:t>Keep call light and belongings within reach</a:t>
            </a:r>
          </a:p>
          <a:p>
            <a:pPr marL="285750" lvl="0" indent="-285750">
              <a:buFont typeface="Wingdings" panose="05000000000000000000" pitchFamily="2" charset="2"/>
              <a:buChar char="Ø"/>
            </a:pPr>
            <a:r>
              <a:rPr lang="en-US" dirty="0"/>
              <a:t>Keep the Bedside commode reachable</a:t>
            </a:r>
          </a:p>
          <a:p>
            <a:pPr marL="285750" lvl="0" indent="-285750">
              <a:buFont typeface="Wingdings" panose="05000000000000000000" pitchFamily="2" charset="2"/>
              <a:buChar char="Ø"/>
            </a:pPr>
            <a:r>
              <a:rPr lang="en-US" dirty="0"/>
              <a:t>Keep a clear path to the bathroom</a:t>
            </a:r>
          </a:p>
          <a:p>
            <a:pPr marL="285750" lvl="0" indent="-285750">
              <a:buFont typeface="Wingdings" panose="05000000000000000000" pitchFamily="2" charset="2"/>
              <a:buChar char="Ø"/>
            </a:pPr>
            <a:r>
              <a:rPr lang="en-US" dirty="0"/>
              <a:t>Review fall risk care plan</a:t>
            </a:r>
          </a:p>
          <a:p>
            <a:endParaRPr lang="en-US" dirty="0"/>
          </a:p>
        </p:txBody>
      </p:sp>
      <p:sp>
        <p:nvSpPr>
          <p:cNvPr id="7" name="Text Placeholder 6"/>
          <p:cNvSpPr>
            <a:spLocks noGrp="1"/>
          </p:cNvSpPr>
          <p:nvPr>
            <p:ph type="body" sz="quarter" idx="13"/>
          </p:nvPr>
        </p:nvSpPr>
        <p:spPr>
          <a:xfrm>
            <a:off x="7124700" y="1235765"/>
            <a:ext cx="2932113" cy="576262"/>
          </a:xfrm>
        </p:spPr>
        <p:txBody>
          <a:bodyPr/>
          <a:lstStyle/>
          <a:p>
            <a:r>
              <a:rPr lang="en-US" dirty="0"/>
              <a:t>Tips</a:t>
            </a:r>
          </a:p>
        </p:txBody>
      </p:sp>
      <p:sp>
        <p:nvSpPr>
          <p:cNvPr id="8" name="Text Placeholder 7"/>
          <p:cNvSpPr>
            <a:spLocks noGrp="1"/>
          </p:cNvSpPr>
          <p:nvPr>
            <p:ph type="body" sz="half" idx="17"/>
          </p:nvPr>
        </p:nvSpPr>
        <p:spPr>
          <a:xfrm>
            <a:off x="7124699" y="1974573"/>
            <a:ext cx="2932113" cy="4157869"/>
          </a:xfrm>
        </p:spPr>
        <p:txBody>
          <a:bodyPr>
            <a:normAutofit fontScale="92500" lnSpcReduction="20000"/>
          </a:bodyPr>
          <a:lstStyle/>
          <a:p>
            <a:pPr lvl="0"/>
            <a:r>
              <a:rPr lang="en-US" dirty="0"/>
              <a:t>Document the activation of STEADY in Cerner. That is your proof of safety measures implemented for fall prevention. If it is not documented it is not done.</a:t>
            </a:r>
          </a:p>
          <a:p>
            <a:pPr lvl="0"/>
            <a:r>
              <a:rPr lang="en-US" dirty="0"/>
              <a:t>The Fall Bundle is ALL or Nothing- you cannot pick and choose components to implement. Initiate the bundle and follow through with it. </a:t>
            </a:r>
          </a:p>
          <a:p>
            <a:pPr lvl="0"/>
            <a:r>
              <a:rPr lang="en-US" dirty="0"/>
              <a:t>If the patient has a high fall score and/or they have fallen previously during the hospital stay, staff should consider obtaining approval from the respective ACNO for use of a sitter. (Sitter need should be determined every shift for appropriateness)</a:t>
            </a:r>
          </a:p>
          <a:p>
            <a:pPr lvl="0"/>
            <a:r>
              <a:rPr lang="en-US" dirty="0"/>
              <a:t>The patient’s fall risk should be assessed upon admission, each shift, after change in unit or after any change in health status.</a:t>
            </a:r>
          </a:p>
          <a:p>
            <a:endParaRPr lang="en-US" dirty="0"/>
          </a:p>
        </p:txBody>
      </p:sp>
    </p:spTree>
    <p:extLst>
      <p:ext uri="{BB962C8B-B14F-4D97-AF65-F5344CB8AC3E}">
        <p14:creationId xmlns:p14="http://schemas.microsoft.com/office/powerpoint/2010/main" val="23130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http://www.networkofcare.org/library/Morse%20Fall%20Scale.pdf</a:t>
            </a:r>
            <a:endParaRPr lang="en-US" dirty="0"/>
          </a:p>
        </p:txBody>
      </p:sp>
    </p:spTree>
    <p:extLst>
      <p:ext uri="{BB962C8B-B14F-4D97-AF65-F5344CB8AC3E}">
        <p14:creationId xmlns:p14="http://schemas.microsoft.com/office/powerpoint/2010/main" val="1816907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Falls</a:t>
            </a:r>
          </a:p>
        </p:txBody>
      </p:sp>
      <p:sp>
        <p:nvSpPr>
          <p:cNvPr id="3" name="Content Placeholder 2"/>
          <p:cNvSpPr>
            <a:spLocks noGrp="1"/>
          </p:cNvSpPr>
          <p:nvPr>
            <p:ph sz="half" idx="1"/>
          </p:nvPr>
        </p:nvSpPr>
        <p:spPr>
          <a:xfrm>
            <a:off x="1103312" y="2823882"/>
            <a:ext cx="4396339" cy="3432456"/>
          </a:xfrm>
        </p:spPr>
        <p:txBody>
          <a:bodyPr/>
          <a:lstStyle/>
          <a:p>
            <a:r>
              <a:rPr lang="en-US" dirty="0"/>
              <a:t>Falls result in a significant number of injuries among hospitalized patients, long-term care residents, and the home care population. </a:t>
            </a:r>
          </a:p>
          <a:p>
            <a:r>
              <a:rPr lang="en-US" dirty="0"/>
              <a:t>Thirty to fifty percent of the falls in the acute care setting result in injury</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752306" y="2060574"/>
            <a:ext cx="4195763" cy="4195763"/>
          </a:xfrm>
        </p:spPr>
      </p:pic>
    </p:spTree>
    <p:extLst>
      <p:ext uri="{BB962C8B-B14F-4D97-AF65-F5344CB8AC3E}">
        <p14:creationId xmlns:p14="http://schemas.microsoft.com/office/powerpoint/2010/main" val="3140735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167304"/>
          </a:xfrm>
        </p:spPr>
        <p:txBody>
          <a:bodyPr/>
          <a:lstStyle/>
          <a:p>
            <a:r>
              <a:rPr lang="en-US" dirty="0"/>
              <a:t>Morse Fall Scale</a:t>
            </a:r>
          </a:p>
        </p:txBody>
      </p:sp>
      <p:pic>
        <p:nvPicPr>
          <p:cNvPr id="5" name="Picture Placeholder 4"/>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5294" r="16480"/>
          <a:stretch/>
        </p:blipFill>
        <p:spPr>
          <a:xfrm>
            <a:off x="6239933" y="795130"/>
            <a:ext cx="5218042" cy="5218043"/>
          </a:xfrm>
        </p:spPr>
      </p:pic>
      <p:sp>
        <p:nvSpPr>
          <p:cNvPr id="4" name="Text Placeholder 3"/>
          <p:cNvSpPr>
            <a:spLocks noGrp="1"/>
          </p:cNvSpPr>
          <p:nvPr>
            <p:ph type="body" sz="half" idx="2"/>
          </p:nvPr>
        </p:nvSpPr>
        <p:spPr>
          <a:xfrm>
            <a:off x="1154954" y="3180522"/>
            <a:ext cx="5084979" cy="2027582"/>
          </a:xfrm>
        </p:spPr>
        <p:txBody>
          <a:bodyPr>
            <a:normAutofit/>
          </a:bodyPr>
          <a:lstStyle/>
          <a:p>
            <a:pPr marL="285750" indent="-285750">
              <a:buFont typeface="Wingdings" panose="05000000000000000000" pitchFamily="2" charset="2"/>
              <a:buChar char="Ø"/>
            </a:pPr>
            <a:r>
              <a:rPr lang="en-US" dirty="0"/>
              <a:t>The Morse Fall Scale (MFS) is a rapid and simple method of assessing a patient’s likelihood of falling. </a:t>
            </a:r>
          </a:p>
          <a:p>
            <a:pPr marL="285750" indent="-285750">
              <a:buFont typeface="Wingdings" panose="05000000000000000000" pitchFamily="2" charset="2"/>
              <a:buChar char="Ø"/>
            </a:pPr>
            <a:r>
              <a:rPr lang="en-US" dirty="0"/>
              <a:t>It consists of six variables that are quick and easy to score, and it has been shown to have predictive validity and interpreter reliability. The MFS is used widely in acute care settings, both in the hospital and long term care inpatient settings. </a:t>
            </a:r>
          </a:p>
          <a:p>
            <a:endParaRPr lang="en-US" dirty="0"/>
          </a:p>
        </p:txBody>
      </p:sp>
    </p:spTree>
    <p:extLst>
      <p:ext uri="{BB962C8B-B14F-4D97-AF65-F5344CB8AC3E}">
        <p14:creationId xmlns:p14="http://schemas.microsoft.com/office/powerpoint/2010/main" val="2448059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Morse Breakdown </a:t>
            </a:r>
          </a:p>
        </p:txBody>
      </p:sp>
      <p:sp>
        <p:nvSpPr>
          <p:cNvPr id="3" name="Text Placeholder 2"/>
          <p:cNvSpPr>
            <a:spLocks noGrp="1"/>
          </p:cNvSpPr>
          <p:nvPr>
            <p:ph type="body" idx="1"/>
          </p:nvPr>
        </p:nvSpPr>
        <p:spPr/>
        <p:txBody>
          <a:bodyPr/>
          <a:lstStyle/>
          <a:p>
            <a:r>
              <a:rPr lang="en-US" b="1" dirty="0"/>
              <a:t>History of falling</a:t>
            </a:r>
          </a:p>
        </p:txBody>
      </p:sp>
      <p:sp>
        <p:nvSpPr>
          <p:cNvPr id="4" name="Content Placeholder 3"/>
          <p:cNvSpPr>
            <a:spLocks noGrp="1"/>
          </p:cNvSpPr>
          <p:nvPr>
            <p:ph sz="half" idx="2"/>
          </p:nvPr>
        </p:nvSpPr>
        <p:spPr/>
        <p:txBody>
          <a:bodyPr/>
          <a:lstStyle/>
          <a:p>
            <a:r>
              <a:rPr lang="en-US" dirty="0"/>
              <a:t>This is scored as 25 if the patient has fallen during the present hospital admission or if there was an immediate history of physiological falls, such as from seizures or an impaired gait prior to admission. If the patient has not fallen, this is scored 0. Note: If a patient falls for the first time, then his or her score immediately increases by 25. </a:t>
            </a:r>
          </a:p>
        </p:txBody>
      </p:sp>
      <p:sp>
        <p:nvSpPr>
          <p:cNvPr id="5" name="Text Placeholder 4"/>
          <p:cNvSpPr>
            <a:spLocks noGrp="1"/>
          </p:cNvSpPr>
          <p:nvPr>
            <p:ph type="body" sz="quarter" idx="3"/>
          </p:nvPr>
        </p:nvSpPr>
        <p:spPr/>
        <p:txBody>
          <a:bodyPr/>
          <a:lstStyle/>
          <a:p>
            <a:r>
              <a:rPr lang="en-US" b="1" dirty="0"/>
              <a:t>Secondary Diagnosis </a:t>
            </a:r>
          </a:p>
        </p:txBody>
      </p:sp>
      <p:sp>
        <p:nvSpPr>
          <p:cNvPr id="6" name="Content Placeholder 5"/>
          <p:cNvSpPr>
            <a:spLocks noGrp="1"/>
          </p:cNvSpPr>
          <p:nvPr>
            <p:ph sz="quarter" idx="4"/>
          </p:nvPr>
        </p:nvSpPr>
        <p:spPr/>
        <p:txBody>
          <a:bodyPr/>
          <a:lstStyle/>
          <a:p>
            <a:r>
              <a:rPr lang="en-US" dirty="0"/>
              <a:t>This is scored as 15 if more than one medical diagnosis is listed on the patient’s chart; if not, score 0. </a:t>
            </a:r>
          </a:p>
        </p:txBody>
      </p:sp>
    </p:spTree>
    <p:extLst>
      <p:ext uri="{BB962C8B-B14F-4D97-AF65-F5344CB8AC3E}">
        <p14:creationId xmlns:p14="http://schemas.microsoft.com/office/powerpoint/2010/main" val="4261314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Morse Breakdown</a:t>
            </a:r>
          </a:p>
        </p:txBody>
      </p:sp>
      <p:sp>
        <p:nvSpPr>
          <p:cNvPr id="3" name="Text Placeholder 2"/>
          <p:cNvSpPr>
            <a:spLocks noGrp="1"/>
          </p:cNvSpPr>
          <p:nvPr>
            <p:ph type="body" idx="1"/>
          </p:nvPr>
        </p:nvSpPr>
        <p:spPr/>
        <p:txBody>
          <a:bodyPr/>
          <a:lstStyle/>
          <a:p>
            <a:r>
              <a:rPr lang="en-US" b="1" dirty="0"/>
              <a:t>Ambulatory Aids</a:t>
            </a:r>
          </a:p>
        </p:txBody>
      </p:sp>
      <p:sp>
        <p:nvSpPr>
          <p:cNvPr id="4" name="Content Placeholder 3"/>
          <p:cNvSpPr>
            <a:spLocks noGrp="1"/>
          </p:cNvSpPr>
          <p:nvPr>
            <p:ph sz="half" idx="2"/>
          </p:nvPr>
        </p:nvSpPr>
        <p:spPr/>
        <p:txBody>
          <a:bodyPr/>
          <a:lstStyle/>
          <a:p>
            <a:r>
              <a:rPr lang="en-US" dirty="0"/>
              <a:t>This is scored as 0 if the patient walks without a walking aid (even if assisted by a nurse), uses a wheelchair, or is on a bed rest and does not get out of bed at all.</a:t>
            </a:r>
          </a:p>
          <a:p>
            <a:r>
              <a:rPr lang="en-US" dirty="0"/>
              <a:t> If the patient uses crutches, a cane, or a walker, this item scores 15</a:t>
            </a:r>
          </a:p>
          <a:p>
            <a:r>
              <a:rPr lang="en-US" dirty="0"/>
              <a:t> if the patient ambulates clutching onto the furniture for support, score this item 30. </a:t>
            </a:r>
          </a:p>
        </p:txBody>
      </p:sp>
      <p:sp>
        <p:nvSpPr>
          <p:cNvPr id="5" name="Text Placeholder 4"/>
          <p:cNvSpPr>
            <a:spLocks noGrp="1"/>
          </p:cNvSpPr>
          <p:nvPr>
            <p:ph type="body" sz="quarter" idx="3"/>
          </p:nvPr>
        </p:nvSpPr>
        <p:spPr/>
        <p:txBody>
          <a:bodyPr/>
          <a:lstStyle/>
          <a:p>
            <a:r>
              <a:rPr lang="en-US" b="1" dirty="0"/>
              <a:t>Intravenous Therapy</a:t>
            </a:r>
          </a:p>
        </p:txBody>
      </p:sp>
      <p:sp>
        <p:nvSpPr>
          <p:cNvPr id="6" name="Content Placeholder 5"/>
          <p:cNvSpPr>
            <a:spLocks noGrp="1"/>
          </p:cNvSpPr>
          <p:nvPr>
            <p:ph sz="quarter" idx="4"/>
          </p:nvPr>
        </p:nvSpPr>
        <p:spPr/>
        <p:txBody>
          <a:bodyPr/>
          <a:lstStyle/>
          <a:p>
            <a:r>
              <a:rPr lang="en-US" dirty="0"/>
              <a:t>This is scored as 20 if the patient has an intravenous apparatus or a heparin lock inserted; if not, score 0. </a:t>
            </a:r>
          </a:p>
        </p:txBody>
      </p:sp>
    </p:spTree>
    <p:extLst>
      <p:ext uri="{BB962C8B-B14F-4D97-AF65-F5344CB8AC3E}">
        <p14:creationId xmlns:p14="http://schemas.microsoft.com/office/powerpoint/2010/main" val="1121608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Morse Breakdown</a:t>
            </a:r>
          </a:p>
        </p:txBody>
      </p:sp>
      <p:sp>
        <p:nvSpPr>
          <p:cNvPr id="3" name="Text Placeholder 2"/>
          <p:cNvSpPr>
            <a:spLocks noGrp="1"/>
          </p:cNvSpPr>
          <p:nvPr>
            <p:ph type="body" idx="1"/>
          </p:nvPr>
        </p:nvSpPr>
        <p:spPr/>
        <p:txBody>
          <a:bodyPr/>
          <a:lstStyle/>
          <a:p>
            <a:r>
              <a:rPr lang="en-US" b="1" dirty="0"/>
              <a:t>Gait </a:t>
            </a:r>
          </a:p>
        </p:txBody>
      </p:sp>
      <p:sp>
        <p:nvSpPr>
          <p:cNvPr id="4" name="Content Placeholder 3"/>
          <p:cNvSpPr>
            <a:spLocks noGrp="1"/>
          </p:cNvSpPr>
          <p:nvPr>
            <p:ph sz="half" idx="2"/>
          </p:nvPr>
        </p:nvSpPr>
        <p:spPr/>
        <p:txBody>
          <a:bodyPr>
            <a:noAutofit/>
          </a:bodyPr>
          <a:lstStyle/>
          <a:p>
            <a:r>
              <a:rPr lang="en-US" sz="1350" dirty="0"/>
              <a:t>A normal gait is characterized by the patient walking with head erect, arms swinging freely at the side, and striding without hesitant. This gait scores 0. </a:t>
            </a:r>
          </a:p>
          <a:p>
            <a:r>
              <a:rPr lang="en-US" sz="1350" dirty="0"/>
              <a:t>With a weak gait (score as 10), the patient is stooped but is able to lift the head while walking without losing balance. Steps are short and the patient may shuffle. </a:t>
            </a:r>
          </a:p>
          <a:p>
            <a:r>
              <a:rPr lang="en-US" sz="1350" dirty="0"/>
              <a:t>With an impaired gait (score 20), the patient may have difficulty rising from the chair. The patient’s head is down, and he or she watches the ground. Because the patient’s balance is poor, the patient grasps onto the furniture, a support person, or a walking aid for support and cannot walk without this assistance.</a:t>
            </a:r>
          </a:p>
        </p:txBody>
      </p:sp>
      <p:sp>
        <p:nvSpPr>
          <p:cNvPr id="5" name="Text Placeholder 4"/>
          <p:cNvSpPr>
            <a:spLocks noGrp="1"/>
          </p:cNvSpPr>
          <p:nvPr>
            <p:ph type="body" sz="quarter" idx="3"/>
          </p:nvPr>
        </p:nvSpPr>
        <p:spPr/>
        <p:txBody>
          <a:bodyPr/>
          <a:lstStyle/>
          <a:p>
            <a:r>
              <a:rPr lang="en-US" b="1" dirty="0"/>
              <a:t>Mental Status</a:t>
            </a:r>
          </a:p>
        </p:txBody>
      </p:sp>
      <p:sp>
        <p:nvSpPr>
          <p:cNvPr id="6" name="Content Placeholder 5"/>
          <p:cNvSpPr>
            <a:spLocks noGrp="1"/>
          </p:cNvSpPr>
          <p:nvPr>
            <p:ph sz="quarter" idx="4"/>
          </p:nvPr>
        </p:nvSpPr>
        <p:spPr/>
        <p:txBody>
          <a:bodyPr>
            <a:normAutofit lnSpcReduction="10000"/>
          </a:bodyPr>
          <a:lstStyle/>
          <a:p>
            <a:r>
              <a:rPr lang="en-US" dirty="0"/>
              <a:t>When using this Scale, mental status is measured by checking the patient’s own self assessment of his or her own ability to ambulate.  the patient is rated as “normal” and scored 0. </a:t>
            </a:r>
          </a:p>
          <a:p>
            <a:r>
              <a:rPr lang="en-US" dirty="0"/>
              <a:t>If the patient’s response is not consistent with the nursing orders or if the patient’s response is unrealistic, then the patient is considered to overestimate his or her own abilities and to be forgetful of limitations and scored as 15. </a:t>
            </a:r>
          </a:p>
        </p:txBody>
      </p:sp>
    </p:spTree>
    <p:extLst>
      <p:ext uri="{BB962C8B-B14F-4D97-AF65-F5344CB8AC3E}">
        <p14:creationId xmlns:p14="http://schemas.microsoft.com/office/powerpoint/2010/main" val="169232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Morse Fall Scale Scores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31700387"/>
              </p:ext>
            </p:extLst>
          </p:nvPr>
        </p:nvGraphicFramePr>
        <p:xfrm>
          <a:off x="2325757" y="1952637"/>
          <a:ext cx="6530008" cy="3364796"/>
        </p:xfrm>
        <a:graphic>
          <a:graphicData uri="http://schemas.openxmlformats.org/drawingml/2006/table">
            <a:tbl>
              <a:tblPr firstRow="1" firstCol="1" bandRow="1"/>
              <a:tblGrid>
                <a:gridCol w="2116207">
                  <a:extLst>
                    <a:ext uri="{9D8B030D-6E8A-4147-A177-3AD203B41FA5}">
                      <a16:colId xmlns:a16="http://schemas.microsoft.com/office/drawing/2014/main" val="20000"/>
                    </a:ext>
                  </a:extLst>
                </a:gridCol>
                <a:gridCol w="1995279">
                  <a:extLst>
                    <a:ext uri="{9D8B030D-6E8A-4147-A177-3AD203B41FA5}">
                      <a16:colId xmlns:a16="http://schemas.microsoft.com/office/drawing/2014/main" val="20001"/>
                    </a:ext>
                  </a:extLst>
                </a:gridCol>
                <a:gridCol w="2418522">
                  <a:extLst>
                    <a:ext uri="{9D8B030D-6E8A-4147-A177-3AD203B41FA5}">
                      <a16:colId xmlns:a16="http://schemas.microsoft.com/office/drawing/2014/main" val="20002"/>
                    </a:ext>
                  </a:extLst>
                </a:gridCol>
              </a:tblGrid>
              <a:tr h="841199">
                <a:tc gridSpan="3">
                  <a:txBody>
                    <a:bodyPr/>
                    <a:lstStyle/>
                    <a:p>
                      <a:pPr marL="0" marR="0" algn="ctr">
                        <a:lnSpc>
                          <a:spcPct val="107000"/>
                        </a:lnSpc>
                        <a:spcBef>
                          <a:spcPts val="0"/>
                        </a:spcBef>
                        <a:spcAft>
                          <a:spcPts val="0"/>
                        </a:spcAft>
                      </a:pPr>
                      <a:r>
                        <a:rPr lang="en-US" sz="20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Morse Fall Score</a:t>
                      </a:r>
                      <a:endParaRPr lang="en-US" sz="2000" b="1" dirty="0">
                        <a:solidFill>
                          <a:srgbClr val="2E74B5"/>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E74B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41199">
                <a:tc>
                  <a:txBody>
                    <a:bodyPr/>
                    <a:lstStyle/>
                    <a:p>
                      <a:pPr marL="0" marR="0">
                        <a:lnSpc>
                          <a:spcPct val="107000"/>
                        </a:lnSpc>
                        <a:spcBef>
                          <a:spcPts val="0"/>
                        </a:spcBef>
                        <a:spcAft>
                          <a:spcPts val="0"/>
                        </a:spcAft>
                      </a:pP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High Risk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nSpc>
                          <a:spcPct val="107000"/>
                        </a:lnSpc>
                        <a:spcBef>
                          <a:spcPts val="0"/>
                        </a:spcBef>
                        <a:spcAft>
                          <a:spcPts val="0"/>
                        </a:spcAft>
                      </a:pP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Red 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nSpc>
                          <a:spcPct val="107000"/>
                        </a:lnSpc>
                        <a:spcBef>
                          <a:spcPts val="0"/>
                        </a:spcBef>
                        <a:spcAft>
                          <a:spcPts val="0"/>
                        </a:spcAft>
                      </a:pPr>
                      <a:r>
                        <a:rPr lang="en-US" sz="2000">
                          <a:effectLst/>
                          <a:latin typeface="Calibri" panose="020F0502020204030204" pitchFamily="34" charset="0"/>
                          <a:ea typeface="Calibri" panose="020F0502020204030204" pitchFamily="34" charset="0"/>
                          <a:cs typeface="Times New Roman" panose="02020603050405020304" pitchFamily="18" charset="0"/>
                        </a:rPr>
                        <a:t>45 and higher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41199">
                <a:tc>
                  <a:txBody>
                    <a:bodyPr/>
                    <a:lstStyle/>
                    <a:p>
                      <a:pPr marL="0" marR="0">
                        <a:lnSpc>
                          <a:spcPct val="107000"/>
                        </a:lnSpc>
                        <a:spcBef>
                          <a:spcPts val="0"/>
                        </a:spcBef>
                        <a:spcAft>
                          <a:spcPts val="0"/>
                        </a:spcAft>
                      </a:pP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Moderate Risk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marL="0" marR="0">
                        <a:lnSpc>
                          <a:spcPct val="107000"/>
                        </a:lnSpc>
                        <a:spcBef>
                          <a:spcPts val="0"/>
                        </a:spcBef>
                        <a:spcAft>
                          <a:spcPts val="0"/>
                        </a:spcAft>
                      </a:pPr>
                      <a:r>
                        <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Yellow Sign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marL="0" marR="0">
                        <a:lnSpc>
                          <a:spcPct val="107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25 – 44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41199">
                <a:tc>
                  <a:txBody>
                    <a:bodyPr/>
                    <a:lstStyle/>
                    <a:p>
                      <a:pPr marL="0" marR="0">
                        <a:lnSpc>
                          <a:spcPct val="107000"/>
                        </a:lnSpc>
                        <a:spcBef>
                          <a:spcPts val="0"/>
                        </a:spcBef>
                        <a:spcAft>
                          <a:spcPts val="0"/>
                        </a:spcAft>
                      </a:pPr>
                      <a:r>
                        <a:rPr lang="en-US"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Low Risk</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nSpc>
                          <a:spcPct val="107000"/>
                        </a:lnSpc>
                        <a:spcBef>
                          <a:spcPts val="0"/>
                        </a:spcBef>
                        <a:spcAft>
                          <a:spcPts val="0"/>
                        </a:spcAft>
                      </a:pPr>
                      <a:r>
                        <a:rPr lang="en-US"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No Sign</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nSpc>
                          <a:spcPct val="107000"/>
                        </a:lnSpc>
                        <a:spcBef>
                          <a:spcPts val="0"/>
                        </a:spcBef>
                        <a:spcAft>
                          <a:spcPts val="0"/>
                        </a:spcAf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 – 24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5672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236934"/>
          </a:xfrm>
        </p:spPr>
        <p:txBody>
          <a:bodyPr/>
          <a:lstStyle/>
          <a:p>
            <a:pPr algn="ctr"/>
            <a:r>
              <a:rPr lang="en-US" sz="4000" dirty="0"/>
              <a:t>Recommended interventions based on fall scores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6328317"/>
              </p:ext>
            </p:extLst>
          </p:nvPr>
        </p:nvGraphicFramePr>
        <p:xfrm>
          <a:off x="2097157" y="1689652"/>
          <a:ext cx="7007085" cy="4955997"/>
        </p:xfrm>
        <a:graphic>
          <a:graphicData uri="http://schemas.openxmlformats.org/drawingml/2006/table">
            <a:tbl>
              <a:tblPr firstRow="1" firstCol="1" bandRow="1"/>
              <a:tblGrid>
                <a:gridCol w="3854222">
                  <a:extLst>
                    <a:ext uri="{9D8B030D-6E8A-4147-A177-3AD203B41FA5}">
                      <a16:colId xmlns:a16="http://schemas.microsoft.com/office/drawing/2014/main" val="20000"/>
                    </a:ext>
                  </a:extLst>
                </a:gridCol>
                <a:gridCol w="1050738">
                  <a:extLst>
                    <a:ext uri="{9D8B030D-6E8A-4147-A177-3AD203B41FA5}">
                      <a16:colId xmlns:a16="http://schemas.microsoft.com/office/drawing/2014/main" val="20001"/>
                    </a:ext>
                  </a:extLst>
                </a:gridCol>
                <a:gridCol w="1050738">
                  <a:extLst>
                    <a:ext uri="{9D8B030D-6E8A-4147-A177-3AD203B41FA5}">
                      <a16:colId xmlns:a16="http://schemas.microsoft.com/office/drawing/2014/main" val="20002"/>
                    </a:ext>
                  </a:extLst>
                </a:gridCol>
                <a:gridCol w="1051387">
                  <a:extLst>
                    <a:ext uri="{9D8B030D-6E8A-4147-A177-3AD203B41FA5}">
                      <a16:colId xmlns:a16="http://schemas.microsoft.com/office/drawing/2014/main" val="20003"/>
                    </a:ext>
                  </a:extLst>
                </a:gridCol>
              </a:tblGrid>
              <a:tr h="432875">
                <a:tc>
                  <a:txBody>
                    <a:bodyPr/>
                    <a:lstStyle/>
                    <a:p>
                      <a:pPr marL="0" marR="0">
                        <a:lnSpc>
                          <a:spcPct val="107000"/>
                        </a:lnSpc>
                        <a:spcBef>
                          <a:spcPts val="0"/>
                        </a:spcBef>
                        <a:spcAft>
                          <a:spcPts val="0"/>
                        </a:spcAft>
                      </a:pPr>
                      <a:r>
                        <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Precautions</a:t>
                      </a:r>
                    </a:p>
                  </a:txBody>
                  <a:tcPr marL="60023" marR="60023"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2E74B5"/>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Low Risk</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Moderate Risk</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High Risk</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Bed in Low position</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1"/>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Night Light in Use</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2"/>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Bed/Chair brakes locked</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3"/>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Call light within reach</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4"/>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Hourly Rounding</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5"/>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Non-slip footwear (Yellow Socks)</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Medication side effects awareness</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7"/>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Patient/family education about fall risk</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8"/>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Side rails up (X2)</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9"/>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Fall risk band on patient</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0"/>
                  </a:ext>
                </a:extLst>
              </a:tr>
              <a:tr h="461710">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Fall Risk Signage in place</a:t>
                      </a:r>
                      <a:r>
                        <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(Yellow for Mod Risk, Red For High Risk)</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1"/>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Yellow Gown</a:t>
                      </a:r>
                      <a:r>
                        <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2"/>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Bed Zone 2</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3"/>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Remind that staff assist with mobility</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4"/>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Bed exit alarm on</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5"/>
                  </a:ext>
                </a:extLst>
              </a:tr>
              <a:tr h="225634">
                <a:tc>
                  <a:txBody>
                    <a:bodyPr/>
                    <a:lstStyle/>
                    <a:p>
                      <a:pPr marL="0" marR="0">
                        <a:lnSpc>
                          <a:spcPct val="107000"/>
                        </a:lnSpc>
                        <a:spcBef>
                          <a:spcPts val="0"/>
                        </a:spcBef>
                        <a:spcAft>
                          <a:spcPts val="0"/>
                        </a:spcAft>
                      </a:pPr>
                      <a:r>
                        <a:rPr lang="en-US" sz="1400" b="0" dirty="0">
                          <a:solidFill>
                            <a:schemeClr val="bg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Bedside commode</a:t>
                      </a:r>
                      <a:endParaRPr lang="en-US" sz="14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6"/>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Review/initiate fall risk care plan</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7"/>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Monitor orthostatic BP</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8"/>
                  </a:ext>
                </a:extLst>
              </a:tr>
              <a:tr h="225634">
                <a:tc>
                  <a:txBody>
                    <a:bodyPr/>
                    <a:lstStyle/>
                    <a:p>
                      <a:pPr marL="0" marR="0">
                        <a:lnSpc>
                          <a:spcPct val="107000"/>
                        </a:lnSpc>
                        <a:spcBef>
                          <a:spcPts val="0"/>
                        </a:spcBef>
                        <a:spcAft>
                          <a:spcPts val="0"/>
                        </a:spcAft>
                      </a:pPr>
                      <a:r>
                        <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Relocate Patient bed (If Appropriate)</a:t>
                      </a:r>
                    </a:p>
                  </a:txBody>
                  <a:tcPr marL="60023" marR="60023"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X</a:t>
                      </a:r>
                      <a:endParaRPr lang="en-US" sz="1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0023" marR="60023"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262935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6" y="4452730"/>
            <a:ext cx="8825657" cy="914595"/>
          </a:xfrm>
        </p:spPr>
        <p:txBody>
          <a:bodyPr>
            <a:normAutofit/>
          </a:bodyPr>
          <a:lstStyle/>
          <a:p>
            <a:r>
              <a:rPr lang="en-US" sz="3600" dirty="0"/>
              <a:t>Fall Prevention Audits</a:t>
            </a:r>
          </a:p>
        </p:txBody>
      </p:sp>
      <p:pic>
        <p:nvPicPr>
          <p:cNvPr id="5" name="Picture Placeholder 4"/>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10682" t="546" r="-17904" b="-546"/>
          <a:stretch/>
        </p:blipFill>
        <p:spPr>
          <a:xfrm>
            <a:off x="-457200" y="685800"/>
            <a:ext cx="12920870" cy="3640666"/>
          </a:xfrm>
        </p:spPr>
      </p:pic>
      <p:sp>
        <p:nvSpPr>
          <p:cNvPr id="4" name="Text Placeholder 3"/>
          <p:cNvSpPr>
            <a:spLocks noGrp="1"/>
          </p:cNvSpPr>
          <p:nvPr>
            <p:ph type="body" sz="half" idx="2"/>
          </p:nvPr>
        </p:nvSpPr>
        <p:spPr>
          <a:xfrm>
            <a:off x="1154956" y="5367325"/>
            <a:ext cx="8825656" cy="904266"/>
          </a:xfrm>
        </p:spPr>
        <p:txBody>
          <a:bodyPr>
            <a:noAutofit/>
          </a:bodyPr>
          <a:lstStyle/>
          <a:p>
            <a:r>
              <a:rPr lang="en-US" sz="1800" dirty="0"/>
              <a:t>Unit directors and charge nurse will be preforming chart/intervention audits on high risk patients to ensure the proper interventions are in place to prevent patient falls. </a:t>
            </a:r>
          </a:p>
        </p:txBody>
      </p:sp>
    </p:spTree>
    <p:extLst>
      <p:ext uri="{BB962C8B-B14F-4D97-AF65-F5344CB8AC3E}">
        <p14:creationId xmlns:p14="http://schemas.microsoft.com/office/powerpoint/2010/main" val="3829469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711</TotalTime>
  <Words>1198</Words>
  <Application>Microsoft Office PowerPoint</Application>
  <PresentationFormat>Widescreen</PresentationFormat>
  <Paragraphs>155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Falls</vt:lpstr>
      <vt:lpstr>Falls</vt:lpstr>
      <vt:lpstr>Morse Fall Scale</vt:lpstr>
      <vt:lpstr>Morse Breakdown </vt:lpstr>
      <vt:lpstr>Morse Breakdown</vt:lpstr>
      <vt:lpstr>Morse Breakdown</vt:lpstr>
      <vt:lpstr>Morse Fall Scale Scores</vt:lpstr>
      <vt:lpstr>Recommended interventions based on fall scores </vt:lpstr>
      <vt:lpstr>Fall Prevention Audits</vt:lpstr>
      <vt:lpstr>Post Fall Huddle Form</vt:lpstr>
      <vt:lpstr>STEADY</vt:lpstr>
      <vt:lpstr>Prevent the Next Fall</vt:lpstr>
      <vt:lpstr>PowerPoint Presentation</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Ashton Burnett</dc:creator>
  <cp:lastModifiedBy>Pamela Hodnett</cp:lastModifiedBy>
  <cp:revision>15</cp:revision>
  <dcterms:created xsi:type="dcterms:W3CDTF">2019-12-11T15:54:00Z</dcterms:created>
  <dcterms:modified xsi:type="dcterms:W3CDTF">2021-04-27T17:11:58Z</dcterms:modified>
</cp:coreProperties>
</file>