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5"/>
  </p:sldMasterIdLst>
  <p:notesMasterIdLst>
    <p:notesMasterId r:id="rId23"/>
  </p:notesMasterIdLst>
  <p:sldIdLst>
    <p:sldId id="256" r:id="rId6"/>
    <p:sldId id="257" r:id="rId7"/>
    <p:sldId id="274" r:id="rId8"/>
    <p:sldId id="266" r:id="rId9"/>
    <p:sldId id="259" r:id="rId10"/>
    <p:sldId id="273" r:id="rId11"/>
    <p:sldId id="270" r:id="rId12"/>
    <p:sldId id="271" r:id="rId13"/>
    <p:sldId id="272" r:id="rId14"/>
    <p:sldId id="262" r:id="rId15"/>
    <p:sldId id="260" r:id="rId16"/>
    <p:sldId id="269" r:id="rId17"/>
    <p:sldId id="258" r:id="rId18"/>
    <p:sldId id="264" r:id="rId19"/>
    <p:sldId id="261" r:id="rId20"/>
    <p:sldId id="265" r:id="rId21"/>
    <p:sldId id="275"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064B"/>
    <a:srgbClr val="FF33CC"/>
    <a:srgbClr val="FDDFE5"/>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2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737DDB-5349-4827-AD04-065140A403E9}" type="datetimeFigureOut">
              <a:rPr lang="en-US" smtClean="0"/>
              <a:pPr/>
              <a:t>5/10/2021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967E80-26CB-47D8-B013-7462ABF4CB0F}" type="slidenum">
              <a:rPr lang="en-US" smtClean="0"/>
              <a:pPr/>
              <a:t>‹#›</a:t>
            </a:fld>
            <a:endParaRPr lang="en-US"/>
          </a:p>
        </p:txBody>
      </p:sp>
    </p:spTree>
    <p:extLst>
      <p:ext uri="{BB962C8B-B14F-4D97-AF65-F5344CB8AC3E}">
        <p14:creationId xmlns:p14="http://schemas.microsoft.com/office/powerpoint/2010/main" val="1435622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967E80-26CB-47D8-B013-7462ABF4CB0F}" type="slidenum">
              <a:rPr lang="en-US" smtClean="0"/>
              <a:pPr/>
              <a:t>3</a:t>
            </a:fld>
            <a:endParaRPr lang="en-US"/>
          </a:p>
        </p:txBody>
      </p:sp>
    </p:spTree>
    <p:extLst>
      <p:ext uri="{BB962C8B-B14F-4D97-AF65-F5344CB8AC3E}">
        <p14:creationId xmlns:p14="http://schemas.microsoft.com/office/powerpoint/2010/main" val="3401225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967E80-26CB-47D8-B013-7462ABF4CB0F}" type="slidenum">
              <a:rPr lang="en-US" smtClean="0"/>
              <a:pPr/>
              <a:t>13</a:t>
            </a:fld>
            <a:endParaRPr lang="en-US"/>
          </a:p>
        </p:txBody>
      </p:sp>
    </p:spTree>
    <p:extLst>
      <p:ext uri="{BB962C8B-B14F-4D97-AF65-F5344CB8AC3E}">
        <p14:creationId xmlns:p14="http://schemas.microsoft.com/office/powerpoint/2010/main" val="30340645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72291159-BF39-4F09-BD84-AA3075062D76}" type="slidenum">
              <a:rPr lang="en-US" smtClean="0"/>
              <a:pPr/>
              <a:t>‹#›</a:t>
            </a:fld>
            <a:endParaRPr lang="en-US"/>
          </a:p>
        </p:txBody>
      </p:sp>
    </p:spTree>
    <p:extLst>
      <p:ext uri="{BB962C8B-B14F-4D97-AF65-F5344CB8AC3E}">
        <p14:creationId xmlns:p14="http://schemas.microsoft.com/office/powerpoint/2010/main" val="26594521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EBB578-F3F9-4ED7-93DA-7B543D66DE09}" type="slidenum">
              <a:rPr lang="en-US" smtClean="0"/>
              <a:pPr/>
              <a:t>‹#›</a:t>
            </a:fld>
            <a:endParaRPr lang="en-US"/>
          </a:p>
        </p:txBody>
      </p:sp>
    </p:spTree>
    <p:extLst>
      <p:ext uri="{BB962C8B-B14F-4D97-AF65-F5344CB8AC3E}">
        <p14:creationId xmlns:p14="http://schemas.microsoft.com/office/powerpoint/2010/main" val="205718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360A9-45D7-4258-A8F9-7C26EC6CA851}" type="slidenum">
              <a:rPr lang="en-US" smtClean="0"/>
              <a:pPr/>
              <a:t>‹#›</a:t>
            </a:fld>
            <a:endParaRPr lang="en-US"/>
          </a:p>
        </p:txBody>
      </p:sp>
    </p:spTree>
    <p:extLst>
      <p:ext uri="{BB962C8B-B14F-4D97-AF65-F5344CB8AC3E}">
        <p14:creationId xmlns:p14="http://schemas.microsoft.com/office/powerpoint/2010/main" val="427395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0A60AE-54A3-43EE-BB82-DD899B070986}" type="slidenum">
              <a:rPr lang="en-US" smtClean="0"/>
              <a:pPr/>
              <a:t>‹#›</a:t>
            </a:fld>
            <a:endParaRPr lang="en-US"/>
          </a:p>
        </p:txBody>
      </p:sp>
    </p:spTree>
    <p:extLst>
      <p:ext uri="{BB962C8B-B14F-4D97-AF65-F5344CB8AC3E}">
        <p14:creationId xmlns:p14="http://schemas.microsoft.com/office/powerpoint/2010/main" val="3274320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p>
            <a:fld id="{EF50C613-D4BB-4352-BAF7-F5475B781A39}" type="slidenum">
              <a:rPr lang="en-US" smtClean="0"/>
              <a:pPr/>
              <a:t>‹#›</a:t>
            </a:fld>
            <a:endParaRPr lang="en-US"/>
          </a:p>
        </p:txBody>
      </p:sp>
    </p:spTree>
    <p:extLst>
      <p:ext uri="{BB962C8B-B14F-4D97-AF65-F5344CB8AC3E}">
        <p14:creationId xmlns:p14="http://schemas.microsoft.com/office/powerpoint/2010/main" val="18346418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532B-AF08-44FD-867B-8EC427E3BB67}" type="slidenum">
              <a:rPr lang="en-US" smtClean="0"/>
              <a:pPr/>
              <a:t>‹#›</a:t>
            </a:fld>
            <a:endParaRPr lang="en-US"/>
          </a:p>
        </p:txBody>
      </p:sp>
    </p:spTree>
    <p:extLst>
      <p:ext uri="{BB962C8B-B14F-4D97-AF65-F5344CB8AC3E}">
        <p14:creationId xmlns:p14="http://schemas.microsoft.com/office/powerpoint/2010/main" val="4204169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9A896D-74E8-40F0-A379-C3FBC4FAF039}" type="slidenum">
              <a:rPr lang="en-US" smtClean="0"/>
              <a:pPr/>
              <a:t>‹#›</a:t>
            </a:fld>
            <a:endParaRPr lang="en-US"/>
          </a:p>
        </p:txBody>
      </p:sp>
    </p:spTree>
    <p:extLst>
      <p:ext uri="{BB962C8B-B14F-4D97-AF65-F5344CB8AC3E}">
        <p14:creationId xmlns:p14="http://schemas.microsoft.com/office/powerpoint/2010/main" val="1057123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9A932D-736A-4FCF-A5AE-005BD3992159}" type="slidenum">
              <a:rPr lang="en-US" smtClean="0"/>
              <a:pPr/>
              <a:t>‹#›</a:t>
            </a:fld>
            <a:endParaRPr lang="en-US"/>
          </a:p>
        </p:txBody>
      </p:sp>
    </p:spTree>
    <p:extLst>
      <p:ext uri="{BB962C8B-B14F-4D97-AF65-F5344CB8AC3E}">
        <p14:creationId xmlns:p14="http://schemas.microsoft.com/office/powerpoint/2010/main" val="1963220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CEFD57-083A-4251-A91E-F06B67F3DB82}" type="slidenum">
              <a:rPr lang="en-US" smtClean="0"/>
              <a:pPr/>
              <a:t>‹#›</a:t>
            </a:fld>
            <a:endParaRPr lang="en-US"/>
          </a:p>
        </p:txBody>
      </p:sp>
    </p:spTree>
    <p:extLst>
      <p:ext uri="{BB962C8B-B14F-4D97-AF65-F5344CB8AC3E}">
        <p14:creationId xmlns:p14="http://schemas.microsoft.com/office/powerpoint/2010/main" val="400563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93258DA2-2DEF-400E-8E78-ED77CCD7E4EC}" type="slidenum">
              <a:rPr lang="en-US" smtClean="0"/>
              <a:pPr/>
              <a:t>‹#›</a:t>
            </a:fld>
            <a:endParaRPr lang="en-US"/>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30213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57EE8F1C-8E27-4808-815C-6E280AE19AA9}" type="slidenum">
              <a:rPr lang="en-US" smtClean="0"/>
              <a:pPr/>
              <a:t>‹#›</a:t>
            </a:fld>
            <a:endParaRPr lang="en-U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5825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08EC65F1-74F3-462B-92C8-5461443C5E92}" type="slidenum">
              <a:rPr lang="en-US" smtClean="0"/>
              <a:pPr/>
              <a:t>‹#›</a:t>
            </a:fld>
            <a:endParaRPr lang="en-US"/>
          </a:p>
        </p:txBody>
      </p:sp>
    </p:spTree>
    <p:extLst>
      <p:ext uri="{BB962C8B-B14F-4D97-AF65-F5344CB8AC3E}">
        <p14:creationId xmlns:p14="http://schemas.microsoft.com/office/powerpoint/2010/main" val="2131221441"/>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clker.com/cliparts/e/3/1/1/1268951255990081669tornado-md.png" TargetMode="Externa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1066800" y="3355975"/>
            <a:ext cx="8077200" cy="1673225"/>
          </a:xfrm>
        </p:spPr>
        <p:txBody>
          <a:bodyPr>
            <a:normAutofit/>
          </a:bodyPr>
          <a:lstStyle/>
          <a:p>
            <a:pPr algn="ctr"/>
            <a:r>
              <a:rPr lang="en-US" dirty="0"/>
              <a:t>Medical Center Hospital</a:t>
            </a:r>
            <a:br>
              <a:rPr lang="en-US" dirty="0"/>
            </a:br>
            <a:r>
              <a:rPr lang="en-US" dirty="0"/>
              <a:t>Plain Language</a:t>
            </a:r>
          </a:p>
        </p:txBody>
      </p:sp>
      <p:pic>
        <p:nvPicPr>
          <p:cNvPr id="1027" name="Picture 3" descr="C:\Documents and Settings\kleftwich\Local Settings\Temporary Internet Files\Content.IE5\KHYZGH6B\MP900387943[1].jpg"/>
          <p:cNvPicPr>
            <a:picLocks noChangeAspect="1" noChangeArrowheads="1"/>
          </p:cNvPicPr>
          <p:nvPr/>
        </p:nvPicPr>
        <p:blipFill>
          <a:blip r:embed="rId2" cstate="print"/>
          <a:srcRect/>
          <a:stretch>
            <a:fillRect/>
          </a:stretch>
        </p:blipFill>
        <p:spPr bwMode="auto">
          <a:xfrm>
            <a:off x="4953000" y="228600"/>
            <a:ext cx="3962400" cy="2895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algn="ctr"/>
            <a:r>
              <a:rPr lang="en-US" dirty="0"/>
              <a:t>Weather Alert</a:t>
            </a:r>
          </a:p>
        </p:txBody>
      </p:sp>
      <p:sp>
        <p:nvSpPr>
          <p:cNvPr id="11267" name="Rectangle 3"/>
          <p:cNvSpPr>
            <a:spLocks noGrp="1" noRot="1" noChangeArrowheads="1"/>
          </p:cNvSpPr>
          <p:nvPr>
            <p:ph idx="1"/>
          </p:nvPr>
        </p:nvSpPr>
        <p:spPr/>
        <p:txBody>
          <a:bodyPr/>
          <a:lstStyle/>
          <a:p>
            <a:pPr>
              <a:lnSpc>
                <a:spcPct val="80000"/>
              </a:lnSpc>
            </a:pPr>
            <a:r>
              <a:rPr lang="en-US" dirty="0"/>
              <a:t>Severe Weather </a:t>
            </a:r>
          </a:p>
          <a:p>
            <a:pPr>
              <a:lnSpc>
                <a:spcPct val="80000"/>
              </a:lnSpc>
            </a:pPr>
            <a:endParaRPr lang="en-US" dirty="0"/>
          </a:p>
          <a:p>
            <a:pPr lvl="1">
              <a:lnSpc>
                <a:spcPct val="80000"/>
              </a:lnSpc>
            </a:pPr>
            <a:r>
              <a:rPr lang="en-US" sz="1800" dirty="0"/>
              <a:t>Close all doors, curtains, &amp; blinds</a:t>
            </a:r>
          </a:p>
          <a:p>
            <a:pPr lvl="1">
              <a:lnSpc>
                <a:spcPct val="80000"/>
              </a:lnSpc>
            </a:pPr>
            <a:endParaRPr lang="en-US" sz="1800" dirty="0"/>
          </a:p>
          <a:p>
            <a:pPr lvl="1">
              <a:lnSpc>
                <a:spcPct val="80000"/>
              </a:lnSpc>
            </a:pPr>
            <a:r>
              <a:rPr lang="en-US" sz="1800" dirty="0"/>
              <a:t>Don’t tie up the telephone lines</a:t>
            </a:r>
          </a:p>
          <a:p>
            <a:pPr lvl="1">
              <a:lnSpc>
                <a:spcPct val="80000"/>
              </a:lnSpc>
            </a:pPr>
            <a:endParaRPr lang="en-US" sz="1800" dirty="0"/>
          </a:p>
          <a:p>
            <a:pPr lvl="1">
              <a:lnSpc>
                <a:spcPct val="80000"/>
              </a:lnSpc>
            </a:pPr>
            <a:r>
              <a:rPr lang="en-US" sz="1800" dirty="0"/>
              <a:t>Unplug nonessential electrical equipment</a:t>
            </a:r>
          </a:p>
          <a:p>
            <a:pPr lvl="1">
              <a:lnSpc>
                <a:spcPct val="80000"/>
              </a:lnSpc>
            </a:pPr>
            <a:endParaRPr lang="en-US" sz="1800" dirty="0"/>
          </a:p>
          <a:p>
            <a:pPr lvl="1">
              <a:lnSpc>
                <a:spcPct val="80000"/>
              </a:lnSpc>
            </a:pPr>
            <a:r>
              <a:rPr lang="en-US" sz="1800" dirty="0"/>
              <a:t>Remain in assigned dept.</a:t>
            </a:r>
          </a:p>
          <a:p>
            <a:pPr lvl="1">
              <a:lnSpc>
                <a:spcPct val="80000"/>
              </a:lnSpc>
            </a:pPr>
            <a:endParaRPr lang="en-US" sz="1800" dirty="0"/>
          </a:p>
          <a:p>
            <a:pPr lvl="1">
              <a:lnSpc>
                <a:spcPct val="80000"/>
              </a:lnSpc>
            </a:pPr>
            <a:r>
              <a:rPr lang="en-US" sz="1800" dirty="0"/>
              <a:t>Prepare for evacuation</a:t>
            </a:r>
          </a:p>
          <a:p>
            <a:pPr lvl="1">
              <a:lnSpc>
                <a:spcPct val="80000"/>
              </a:lnSpc>
            </a:pPr>
            <a:endParaRPr lang="en-US" sz="1800" dirty="0"/>
          </a:p>
          <a:p>
            <a:pPr lvl="1">
              <a:lnSpc>
                <a:spcPct val="80000"/>
              </a:lnSpc>
            </a:pPr>
            <a:r>
              <a:rPr lang="en-US" sz="1800" dirty="0"/>
              <a:t>Move to central hallway</a:t>
            </a:r>
          </a:p>
          <a:p>
            <a:pPr lvl="1">
              <a:lnSpc>
                <a:spcPct val="80000"/>
              </a:lnSpc>
            </a:pPr>
            <a:endParaRPr lang="en-US" sz="1800" dirty="0"/>
          </a:p>
          <a:p>
            <a:pPr lvl="1">
              <a:lnSpc>
                <a:spcPct val="80000"/>
              </a:lnSpc>
            </a:pPr>
            <a:endParaRPr lang="en-US" sz="1200" dirty="0"/>
          </a:p>
          <a:p>
            <a:pPr lvl="1">
              <a:lnSpc>
                <a:spcPct val="80000"/>
              </a:lnSpc>
            </a:pPr>
            <a:endParaRPr lang="en-US" sz="1200" dirty="0"/>
          </a:p>
          <a:p>
            <a:pPr lvl="1">
              <a:lnSpc>
                <a:spcPct val="80000"/>
              </a:lnSpc>
            </a:pPr>
            <a:endParaRPr lang="en-US" sz="1400" dirty="0"/>
          </a:p>
          <a:p>
            <a:pPr lvl="1">
              <a:lnSpc>
                <a:spcPct val="80000"/>
              </a:lnSpc>
            </a:pPr>
            <a:endParaRPr lang="en-US" sz="1400" dirty="0"/>
          </a:p>
          <a:p>
            <a:pPr lvl="1">
              <a:lnSpc>
                <a:spcPct val="80000"/>
              </a:lnSpc>
            </a:pPr>
            <a:endParaRPr lang="en-US" sz="1400" dirty="0"/>
          </a:p>
          <a:p>
            <a:pPr lvl="1">
              <a:lnSpc>
                <a:spcPct val="80000"/>
              </a:lnSpc>
            </a:pPr>
            <a:endParaRPr lang="en-US" sz="1400" dirty="0"/>
          </a:p>
          <a:p>
            <a:pPr lvl="1">
              <a:lnSpc>
                <a:spcPct val="80000"/>
              </a:lnSpc>
            </a:pPr>
            <a:endParaRPr lang="en-US" sz="1400" dirty="0"/>
          </a:p>
        </p:txBody>
      </p:sp>
      <p:pic>
        <p:nvPicPr>
          <p:cNvPr id="9219" name="Picture 3" descr="C:\Documents and Settings\kleftwich\Local Settings\Temporary Internet Files\Content.IE5\GHUNG5YV\MP900406941[1].jpg"/>
          <p:cNvPicPr>
            <a:picLocks noChangeAspect="1" noChangeArrowheads="1"/>
          </p:cNvPicPr>
          <p:nvPr/>
        </p:nvPicPr>
        <p:blipFill>
          <a:blip r:embed="rId2" cstate="print"/>
          <a:srcRect/>
          <a:stretch>
            <a:fillRect/>
          </a:stretch>
        </p:blipFill>
        <p:spPr bwMode="auto">
          <a:xfrm>
            <a:off x="5181600" y="4154984"/>
            <a:ext cx="3520440" cy="248356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algn="ctr"/>
            <a:r>
              <a:rPr lang="en-US" dirty="0"/>
              <a:t>Security Alert</a:t>
            </a:r>
          </a:p>
        </p:txBody>
      </p:sp>
      <p:sp>
        <p:nvSpPr>
          <p:cNvPr id="9219" name="Rectangle 3"/>
          <p:cNvSpPr>
            <a:spLocks noGrp="1" noRot="1" noChangeArrowheads="1"/>
          </p:cNvSpPr>
          <p:nvPr>
            <p:ph idx="1"/>
          </p:nvPr>
        </p:nvSpPr>
        <p:spPr/>
        <p:txBody>
          <a:bodyPr/>
          <a:lstStyle/>
          <a:p>
            <a:r>
              <a:rPr lang="en-US" b="1" dirty="0">
                <a:solidFill>
                  <a:srgbClr val="FF33CC"/>
                </a:solidFill>
              </a:rPr>
              <a:t>Missing Infant/Child/Person</a:t>
            </a:r>
          </a:p>
          <a:p>
            <a:pPr lvl="1"/>
            <a:r>
              <a:rPr lang="en-US" dirty="0"/>
              <a:t>Go to closest exit and watch for anyone with an infant or with a bag that could hold an infant. </a:t>
            </a:r>
          </a:p>
          <a:p>
            <a:pPr lvl="1"/>
            <a:r>
              <a:rPr lang="en-US" dirty="0"/>
              <a:t>Get a good description of the person</a:t>
            </a:r>
          </a:p>
          <a:p>
            <a:pPr lvl="1"/>
            <a:r>
              <a:rPr lang="en-US" dirty="0"/>
              <a:t>Report information to security</a:t>
            </a:r>
          </a:p>
          <a:p>
            <a:pPr lvl="1"/>
            <a:endParaRPr lang="en-US" dirty="0"/>
          </a:p>
        </p:txBody>
      </p:sp>
      <p:pic>
        <p:nvPicPr>
          <p:cNvPr id="5123" name="Picture 3" descr="C:\Documents and Settings\kleftwich\Local Settings\Temporary Internet Files\Content.IE5\KP6VGDUZ\MP900185171[1].jpg"/>
          <p:cNvPicPr>
            <a:picLocks noChangeAspect="1" noChangeArrowheads="1"/>
          </p:cNvPicPr>
          <p:nvPr/>
        </p:nvPicPr>
        <p:blipFill>
          <a:blip r:embed="rId2" cstate="print"/>
          <a:srcRect/>
          <a:stretch>
            <a:fillRect/>
          </a:stretch>
        </p:blipFill>
        <p:spPr bwMode="auto">
          <a:xfrm>
            <a:off x="6629400" y="4114800"/>
            <a:ext cx="2051304" cy="24384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51"/>
            <a:ext cx="8229600" cy="1252728"/>
          </a:xfrm>
        </p:spPr>
        <p:txBody>
          <a:bodyPr/>
          <a:lstStyle/>
          <a:p>
            <a:pPr algn="ctr"/>
            <a:r>
              <a:rPr lang="en-US" dirty="0"/>
              <a:t>Security Alert</a:t>
            </a:r>
          </a:p>
        </p:txBody>
      </p:sp>
      <p:sp>
        <p:nvSpPr>
          <p:cNvPr id="3" name="Content Placeholder 2"/>
          <p:cNvSpPr>
            <a:spLocks noGrp="1"/>
          </p:cNvSpPr>
          <p:nvPr>
            <p:ph idx="1"/>
          </p:nvPr>
        </p:nvSpPr>
        <p:spPr/>
        <p:txBody>
          <a:bodyPr>
            <a:normAutofit lnSpcReduction="10000"/>
          </a:bodyPr>
          <a:lstStyle/>
          <a:p>
            <a:r>
              <a:rPr lang="en-US" dirty="0">
                <a:solidFill>
                  <a:schemeClr val="tx1">
                    <a:lumMod val="75000"/>
                  </a:schemeClr>
                </a:solidFill>
              </a:rPr>
              <a:t>Active Shooter</a:t>
            </a:r>
          </a:p>
          <a:p>
            <a:pPr lvl="1"/>
            <a:r>
              <a:rPr lang="en-US" sz="2400" dirty="0"/>
              <a:t>Active Shooter</a:t>
            </a:r>
          </a:p>
          <a:p>
            <a:pPr lvl="1"/>
            <a:r>
              <a:rPr lang="en-US" sz="2400" b="1" dirty="0"/>
              <a:t>Avoid</a:t>
            </a:r>
            <a:r>
              <a:rPr lang="en-US" sz="2400" dirty="0"/>
              <a:t>-Exit the area quickly if it’s safe to do so and notify 2000/911</a:t>
            </a:r>
          </a:p>
          <a:p>
            <a:pPr lvl="1"/>
            <a:r>
              <a:rPr lang="en-US" sz="2400" b="1" dirty="0"/>
              <a:t>Deny-</a:t>
            </a:r>
            <a:r>
              <a:rPr lang="en-US" sz="2400" dirty="0"/>
              <a:t>Be prepared to take cover and deny entry, Notify 2000/911</a:t>
            </a:r>
            <a:endParaRPr lang="en-US" sz="2400" b="1" dirty="0"/>
          </a:p>
          <a:p>
            <a:pPr lvl="1"/>
            <a:r>
              <a:rPr lang="en-US" sz="2400" b="1" dirty="0"/>
              <a:t>Defend</a:t>
            </a:r>
            <a:r>
              <a:rPr lang="en-US" sz="2400" dirty="0"/>
              <a:t>-As a last resort use anything necessary as a weapon to survive and protect.</a:t>
            </a:r>
          </a:p>
          <a:p>
            <a:pPr lvl="1"/>
            <a:r>
              <a:rPr lang="en-US" sz="2400" dirty="0"/>
              <a:t>ECHD police will respond.  Wait for their instructions.</a:t>
            </a:r>
          </a:p>
          <a:p>
            <a:pPr marL="457200" lvl="1" indent="0">
              <a:buNone/>
            </a:pPr>
            <a:endParaRPr lang="en-US" dirty="0"/>
          </a:p>
        </p:txBody>
      </p:sp>
      <p:sp>
        <p:nvSpPr>
          <p:cNvPr id="5" name="AutoShape 2" descr="data:image/jpeg;base64,/9j/4AAQSkZJRgABAQAAAQABAAD/2wCEAAkGBw8QDQ8PDQ8MDQ0NDQwNDQwNDQ8NDQwNFBEWFhQRFBQYHCggGBonGxQUITEhJSkrLi4uFyszODMsNygvLisBCgoKDg0OFw8QFywcHBwsLCwsLCwsLCwsLCwsLCwsLCwsLCwsLCwsLCwsLCwsLCwsLCwsLCwsLCwsLCwsLCwsLP/AABEIALQBGAMBEQACEQEDEQH/xAAcAAACAwEBAQEAAAAAAAAAAAACAwABBAUGBwj/xAA+EAACAgEBBAgCBwcCBwAAAAAAAQIDEQQFBxIhBhMxQVFhgZFxoRQiMjNCUrEjRGJygrLBFdEWJUNTc6Lh/8QAGgEAAwEBAQEAAAAAAAAAAAAAAAECAwQFBv/EACkRAQEAAgEEAgIBBAMBAAAAAAABAhEDEiExQQRREzIiFEJhgVJxkaH/2gAMAwEAAhEDEQA/AO/Wj3XhtMETQfCIjOjEkHQiSDoxEZsYkmZGIj0ZGJKjFEnZmRiLatDURbMaiTs9CSFsxYEa0g2NL4RbPpWoi2fSLhBXSvAK6V4ErpTAbHSvAH0pgBpWAGlNAm4hcR7RcQuI9osLcSkglEe02FSiXKiwqUSpUVnsiXKzrJdE1jLJjsiaRk51SKrp21QRNDRBE0zoIkz4IkzoxJpmxiSrRkYiMxRJ2rRkULZjSJVoaQjEkSYkhDQ0hKmK8AuYiwJXSvAK6UwI9LwB6TAj0vAHpMANJgBpMAWlYAaU0PabAtD2i4lzwu1pepUY5TTm6/bGlpTldqKK0ll8VkUaTDK+me4+SdJ9618rpw2fwV0RfDG2dfFZZ/Ek+SXhyNZ04/5q8eK3vWvY29qqOmhHWVX26mOYznUq1Gazylza547h/wAb33pOXDl6e/2PtejW0Rv00uOuXisSjLvi13MetObKWXVMtiXjWGTHbE1jJy6i6321Vk02iCIpnwRJnwRKodFE1UNiiaqGxRNUZGJJmJCUNIkxJCA0hKkEkJpIJIS5FpCVpeAVpeBHpMANLA9IABKyK7ZRXxaQ5jb6TeTCeaxarbekqWbdTp68fnthH/Jc4s76RebD7cbVbw9kV9utpljuqzb/AGpj/BkX556lcbVb39lx+x9Jtf8ADS4/3YK/B90vy5esXJ1m+uhRfU6S6U+eOsnCEfXGR/ixnsuvO/4cHVb6Na1ivT6Wt+Lc7PlyH04fRazvmuBr95e17f3p1L8tFUIL3ab+ZUsniF+P7rg6zpBrbvvdVq7PKV1mPbOB9dOceM9OdJyby+bfe+bF3qtSB4X4i0ZeRG+ibndtzr1r0cnmnUwlKKf4bopc18Vn2NcLuWf7cvyce3U+yWxKxrgyjFbE1jCuRWjatWmtEU2mCIqofBE0z4IlcOgiFQ6KJWbFE1UNiiVQaRJiSEBpCXINIlpILAlyLBWnnul/SyjZtcZ3KU5TeIVww5PxfM14+Lr73wyz5LL04+WXQ7xdl2U9Y9TXV4wtfBNPwwx3499FOe+4wa/exsuvPBOy9rurrlz9XhD/AAfdP82V8YuBrN9da+50dkvB2WRgvlkf4sJ5pdfJfqPPbV3wbQtSVEKdLz5uP7aT9Wkl7FTHCeIWsr+1ef1HTXa9mVLWanDefq8Nf9qRcl9QujH25Wp2hrLPvb9RPP577JL2bH/M5jjPTE6pZ8/EVxyVNBnBpE3HRyhUfMXSFNIeoaYFoLGS8DCYDQRgGea5kU3r91VKltnT5eOGN0l5yUGsfN+xfH7/AOmHyP0/3H322ISuDKMV0TbGsMo4taN6pqrRFU0QRFM+CJq4fASodAirh0URVQ2KJqoakSoaRJjSEqQaRLWRb5LLF5X4m3lNqbwtBp7HXOc5OL4ZcEJSUX8TqnxcrN1h+e29oybY3hVdT/y+L1d8lyjzjCvzm8cvh2l8fwsre5Z/It7eHxfpJq9dq73brJ8U1yUVyhWvCK7jbLhznbxBhcZ4cf6LLxI/DWnVAzox2sm8ej6tmVUR7ZdhePHPNK2kylz5Rwu5vtIt+oY3ZJ/iY92+xqAl5t+4qB6WeUl6F8d2VVqH9Z+ROfk4SQamI0QAeOQ/RBbFsCwMJgACcSab0W727q9r6OXjc4P+qEl/lFcfm/8ATHnm8K/RNkSY4smO6JtjXPlHArR00mutGdVGmtErh8ETVQ6CJq4dBEVUOiiauGxRFOGIkxxRKoYkJtjBpEtJF4BemHXbF018XG6mqyMuTUoJl482ePis78fC+tPmO2NFVs9310djm+HLy45XZk93496sJl4eVlu56+nhL5qTlxc+LPPvKysu9umdnMVMoPi+1A5ei49/TXcvYiT4pNvxeF5EftVeIfTHLivFlyd9Jt0yauvEpLzMeSaq8b2IIUrIgrSTxJ/EOO6p0U+1vzC+SgcEmpxEFqA5AYoofYg8CbXcTQ6+zejer1Czp9Nqb45xxQrfBn+Z8h6vvsi8k8O5pd2u1Z/unV+d1tcf0bJ/j7sHX9S/+Orp90O0JfeT0VS8p2WNenCg6sPsurL/AIvWdDt2tehu+kaiyOpvj91iDhXU++WG3l+YXkn9rHkyyvavbWImMKx3I2xrHJ56tHXUNVaM6qNNaIq40QRK4dFE1Z0ERVQ6KIqjYommNCMyKIa4wxCbSCE0kWJUSbwm/JhPJZ9sbXwPpltNu2cZKasdk5ThJNOPPkvY+hmUwwkjyuLDd28lK2TfKLMeq/Tp1EsvlwOEsJPm0GWd1qiSb2xOyKf2kjDqk9r0qOtimuecNdgpyyUdOz9estSX41kvl79/ssHOnHn2s5rGiRghyAEViz4kz9j9G22qPLmy8spOyZETysk7MyNPe3gWy262zej+q1CT0+m1V6fZKuqbg/6sYHr7Rc47ul3cbWn+5SgvG22mPy4si6sZ/cN36v8A46+i3RbQnOPXT0tEMriaslZNLvwksZ9SfyYT3s5jnfEfZdi7Lr0mmr09KahVFRTfOUn3yb8W+Zz553O7rfj45hG1kroJDZZQmxFxy8kZZmsclZbUa4ssnnKzsrNqrM6qNVZFaRogTWkOiiKo6KIq4dFE0zESZkUSqQyKJbYwaJbSCQlxaEpn1+urorlZbKMYxTbyzTj48s7qRny8uOE7vzx0t2o9RrLLcKHHLlnuj2Jex7NnRJh9OHjnbbj024eG00+8MctVdjla+SldLL5I5OW7za49ox2YfZ2LvMquFMg236QuCK4nyRt19pEa7kyuXmRclaD1wuoIreecB1DQuOL+0G5QdBp9nYPZPqG57ojVq5WavVwVtNE1XTVJZhO3CblJd6Sa5eL8ieTPonbzU449eWvUfcIQUUlFKMUsKKWEl8Dl8uqYyeFiUgBAJQEFlM6VNFRz5xlsNY8/PtWW01jG15qs7ahqrM6qNVZFaRogTWkaIEVcOiRVmxIpmIkGRRNbYw2KJbYwSE1ghKiMR713fG95u2669W/2/XyxhUxkpRpa8Uu/4ns/H5MeLjm53eX0ZZ518t2ltGVk3JRx5GXLz9d3HThx9MYHfPueDHrq9FSy223lsjyalBhoxqkNENUD0NqlV4BobLwI1qIASgBH1x8ByFX37cfYnsqyPfDV259YQaMueeFcPnJ9DMHQgBACASgJTGilTLjDNluRpHnczJYaxy2vN1nbQ01kU401k1pGmtkVpD4EVpD4GdWdEmmZEmnDYkN8YYiW0EhNItCU8BvW6WPSadaeiXDqdQmuJPnVX3y+Pcv/AIdXBh/df9OXly68umeI+DT5t5555tvtbNb3EItiTYqEqsR7GoDkISgPQEoD0S+ENDaOAtDbP1ZKtiUABqgBNGlr+suReHlOVfa9xia0utX4fpUMfHq1n/Bj8meFcF/lf9PphzOpACAEAkABY0UuZcYZstxpi8/nYps1jz7XnYHbWjRAiiNFZNXGismtY0QM60jRAirh0SKZsCKrA2JDpxMQm0EhLgNRaoQlOTwoxbbfckPHHqsieTPoxtfmXpdtmWs11+obbjKbjUvy1R5Rx+vqd97dp6cuE7d/NcRdpK0sgOgrBJrSGDIxGQ1ECXheKDYV9XxQtmXNx8USfdcOF94aJ3ejnRu/X29VpVXxKPFKVs+CEVnveG/ZMPE2nffT6Gt2NOm003dbZqtfZHh09NK4I9Z3YXa14yeEl4C4+X+Xjt9lyY2Tz3+o910I6Pf6foo0txldOTtvnH7Ltl3LySSXoYcufXlueHTxYXGd/Nd8ybIAQAgBTAlMaKXMqMM2a41xcHMwTNI82+XAgdtaHwJVD4CVD4EVcaIMitI0QZnVw+JFM2BFa4HRIrpxGhNYtsWl2yeXzDer01hXVPRaaSlbYuG6UX91B9q/mZ18XH0Tqvlx5Z3lv+I+LNlrFAcC5sCImyaqF8YtmnWvxDY0XKyXiGz1C+fi/cQWkwBkIAHp+gOx9Pq9o06fV2Tqqt41Fwai52pZjDLTxnn+neF7S1FveR9z2bu72bp5KVdeo412Tervi/8A0kjH8+bT+nxvnu9HpNDVSmqq4Qz2tL60vjLtfqZ5ZZZea1x48cfEaCVoAQAgBACgJTGilzKjDNluNMXn83hgmavOvlwYHbWh8CVHwEqHwJq4fAzqofBkVpD4yRFhrephHtlFeoujK+l45THyw6rpRo6vvL6Y/GaQ/wAGVaTn+ptzNTvH2bD94hL+TM/0D+n+6uc+frF4fpfvWlbF1bPThFpqWomsSx4Qj/ll44Y4eO9Fmef7+HzG21yblJuUm23JvLbfe2O3bSTXaBQBZQBNsVps9smRaqE5A0AkyBrQAyIEZFATbpJyjJSi3GUGpRkuTjJc016ovHyjLw/V+hslKmqUscUqq5Sx2cTimzhs1a6sLvGU4S0AIAQAgBAJQEFjRS5lxhmy3M0xefz3swyLec8V/r9C/HH3R6Op9ur8WX0r/inTLtnH3J1Ps5w5/RVnTjSx7Zx9yb0/apwcn0zT3i6Vfiz8Bb4/tc+NyES3oULsjN/BE3LjXPjcjn6rerP/AKdT8uJpEfk454jSfFy91xtZvI18/sOFa8k5MV5vqNJ8XH3XC1nSHWXfe6i1rwUnFfIi8uVaThwx8Rz3Nt5fN+L5sndaaRyYgkWOAxDISRUJYwnDkNAi6oixUrO6mI04GAWqwA4wGDFWBbHGtgW3V2Psy3UXQoog522y4YxS92/BJc2yp27otfqLRU9XVXXnPV11wz48MUs/I4bd2114TWMhwloAQAgBACAShpoGNFKmyo5s6y3s1xedz1jZTiflXr5fml7sXVX0moFzfixbCsgYkMCSALAloAJMYGhkvAAUUMhoZCRQHwgQ4IAG3BN7iM0mhKLYjRTDY0JW+QxoSu8gLRkbWMaek6Ebbno9fReknHiVdsX+KqbSl6rt9B2dUuP2i9u/0/SyOB2y7m0A0AIAQAgBQJUxpoJMpllSrGVHNyVjvZrHm81ZmNzPyiQ+lQYWgAkxheQCZGFpgFpgDIsaTIjA0hkIZCihgYEtAFSjkegy3VsjKKlI4SVCSACUQISiUDYRAq9L0P6P363U110wk4qcXdbj6lNaeW2/HHYu8rcxm6zu7/Ge36VisJLwWDg3t24zUkWJSAEAIAQCUBBZTO0EhxllSJsuOXkrJczWPO5qzgwflIl9KggtDC0MLALGFoAgAyIFTIjhGIohpDIaGFgQkh6AkMirl4kZHGSRK1IQFxDAlIZG1tjhV+gt0GornsmEYKMZ1W2wtwsNyzxJv0aMPkeZVfH1u/b25zupACAEAIBKAlMaaFjZ2lyZUY5UixlxyclY7maR5/Je5QM35TwS+lTABaQBeBgcUAXgCWojC+EBtUUAOgioRiRSTEgAsDISQwLAyWgBFyZNhxkkiFpwgBqAwZGA9Fs+usqRO32vcjp5x0mpnJNV2XR4G+yTjHEmvkvQw+T4kPg/evpJyuxACAEAIBKGkLGm0DY2Vpc2VHPnWexmkcfJkyTZThyvcAE/K6iJ9KvgAl8AAXCAXwjAlEZCjEZLcAAVAWj2fXAqJtNUCiFwAScI9BeACYACSKCSjlBQyzr5mdipVxpHoba9Hs+y2XDVXOyX5a4ucvZFTGoucnl6zZe7baV2H1EaIv8AFfNQ+Sy/kTc8MfNKZXL9Za9tsLdNVXJT1tzuxz6mpOut+Tfa/kZZfIk/WLnDnl+3Z9G0umhVXGuqMa64JRjCKSjFLuSOW5XK7rqwwmE1DRLQAgBAJQEpsaaFsbO0uTKZZUqbKjlzrNYzSOLkrPIdcwQD8uqIn0icIEPgALUBgXVjISrAbOq0spcoxlJ+SbLmNvpNyka/9G1H/Yu9INlfiy+kflx+zKdg6qbxHT3N/wDja/UPxZfQvNhPbtaLoJr58+qjBfxz5+yyV+PXmssvk4OjHdtrsZzR8OKX+wax/wCSP6mfRN273aEeyuuf8tn+6Qax+z/qMfe3K13RjW0pyt09qiu2SxNJf0tj6fpc5sL2lchwFprtXCAEohoCUALbo7G6PajWWxr09cpcT5zaargvGUgskm6m5ydvb6x0d3XaSlKWsf0q3HOH2aU/5e/1ObP5HrGNceDLLvldPb6LZ9NEVCiqqqK7I1wjFfIwyzyy810Y8OGPiNJDVACAEAIBIAUBKYyoWNFCxsrS5MqMcqTNlxy51mtZccOdJYM1MYfmPBD6IUIN9ib+A5LRtt02yb7PsVTfm1g1x4cr6Z3kxnmuzo+heqnjPDBe5rPj/dZZfJxjv6Ld0uXW2SfkuRX4sJ/lhl8y+o9Ds/oPpK8NwUn4yeSt4zxGN5877eh0myKIfZrgvhFIm8lZ7t8uhXpq/wAqMrnl9ls2NUV2RivQi5X7TcmqtLwRldt+PTRBkV24WGol0Y6vpJ0xksSimn5BMrPFPLhwymrHjdv7uNLqG51ZosfNuvCi35x7P0OjH5P/ACjnvByYfpdx4zXbr9bB/spVWrzzB/5Npycd9o685+2FI027TaEniUaoLxc2/kkPrwn9x/kyvjGvXbB3W0VtT1k3e1h9WlwV+q7X7mOXyZP1jTHh5M/P8Z/9e/02lrrioVwjCMVhRikkkcmWWWXmuzj4cMPEOJaoAQAgBACASAFASAQRpqmNFA2UyypU2VHPnSLJFxycmTLNlOO3dABBkyob47oOhseTsbZ2Y/Hwnl6mXyb6ek0HRyiH4Y+xp2x8RzZc2VdzT6WuPZFexFyrK21rjglBsWBHRkKw9nRkRYezYyIsK01MixFplcyLF4Z6aYSIsduGZ8ZEWOrDIxSJdGOQ0xNJV5ErawNMiNYGgBACAEAIAUAQCUMlDTtTYJtC2NFpcmVHPnkTORcc2eTNZIuRxcmRIMlMcBU5FSG8lWz0q6K01kVLTAzpGxERsQKmRAjYMmkbFkUHRZnUjTIB9chVtx2tEWRXbhTYsmujGmJkVvKMS4sFRYlLEaAaAEAIAQAgEoZKGlTAqFjRQSGyypUmXHPnSbGVHJnWWTKclCADIqGRYzTE3//Z"/>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data:image/jpeg;base64,/9j/4AAQSkZJRgABAQAAAQABAAD/2wCEAAkGBw8QDQ8PDQ8MDQ0NDQwNDQwNDQ8NDQwNFBEWFhQRFBQYHCggGBonGxQUITEhJSkrLi4uFyszODMsNygvLisBCgoKDg0OFw8QFywcHBwsLCwsLCwsLCwsLCwsLCwsLCwsLCwsLCwsLCwsLCwsLCwsLCwsLCwsLCwsLCwsLCwsLP/AABEIALQBGAMBEQACEQEDEQH/xAAcAAACAwEBAQEAAAAAAAAAAAACAwABBAUGBwj/xAA+EAACAgEBBAgCBwcCBwAAAAAAAQIDEQQFBxIhBhMxQVFhgZFxoRQiMjNCUrEjRGJygrLBFdEWJUNTc6Lh/8QAGgEAAwEBAQEAAAAAAAAAAAAAAAECAwQFBv/EACkRAQEAAgEEAgIBBAMBAAAAAAABAhEDEiExQQRREzIiFEJhgVJxkaH/2gAMAwEAAhEDEQA/AO/Wj3XhtMETQfCIjOjEkHQiSDoxEZsYkmZGIj0ZGJKjFEnZmRiLatDURbMaiTs9CSFsxYEa0g2NL4RbPpWoi2fSLhBXSvAK6V4ErpTAbHSvAH0pgBpWAGlNAm4hcR7RcQuI9osLcSkglEe02FSiXKiwqUSpUVnsiXKzrJdE1jLJjsiaRk51SKrp21QRNDRBE0zoIkz4IkzoxJpmxiSrRkYiMxRJ2rRkULZjSJVoaQjEkSYkhDQ0hKmK8AuYiwJXSvAK6UwI9LwB6TAj0vAHpMANJgBpMAWlYAaU0PabAtD2i4lzwu1pepUY5TTm6/bGlpTldqKK0ll8VkUaTDK+me4+SdJ9618rpw2fwV0RfDG2dfFZZ/Ek+SXhyNZ04/5q8eK3vWvY29qqOmhHWVX26mOYznUq1Gazylza547h/wAb33pOXDl6e/2PtejW0Rv00uOuXisSjLvi13MetObKWXVMtiXjWGTHbE1jJy6i6321Vk02iCIpnwRJnwRKodFE1UNiiaqGxRNUZGJJmJCUNIkxJCA0hKkEkJpIJIS5FpCVpeAVpeBHpMANLA9IABKyK7ZRXxaQ5jb6TeTCeaxarbekqWbdTp68fnthH/Jc4s76RebD7cbVbw9kV9utpljuqzb/AGpj/BkX556lcbVb39lx+x9Jtf8ADS4/3YK/B90vy5esXJ1m+uhRfU6S6U+eOsnCEfXGR/ixnsuvO/4cHVb6Na1ivT6Wt+Lc7PlyH04fRazvmuBr95e17f3p1L8tFUIL3ab+ZUsniF+P7rg6zpBrbvvdVq7PKV1mPbOB9dOceM9OdJyby+bfe+bF3qtSB4X4i0ZeRG+ibndtzr1r0cnmnUwlKKf4bopc18Vn2NcLuWf7cvyce3U+yWxKxrgyjFbE1jCuRWjatWmtEU2mCIqofBE0z4IlcOgiFQ6KJWbFE1UNiiVQaRJiSEBpCXINIlpILAlyLBWnnul/SyjZtcZ3KU5TeIVww5PxfM14+Lr73wyz5LL04+WXQ7xdl2U9Y9TXV4wtfBNPwwx3499FOe+4wa/exsuvPBOy9rurrlz9XhD/AAfdP82V8YuBrN9da+50dkvB2WRgvlkf4sJ5pdfJfqPPbV3wbQtSVEKdLz5uP7aT9Wkl7FTHCeIWsr+1ef1HTXa9mVLWanDefq8Nf9qRcl9QujH25Wp2hrLPvb9RPP577JL2bH/M5jjPTE6pZ8/EVxyVNBnBpE3HRyhUfMXSFNIeoaYFoLGS8DCYDQRgGea5kU3r91VKltnT5eOGN0l5yUGsfN+xfH7/AOmHyP0/3H322ISuDKMV0TbGsMo4taN6pqrRFU0QRFM+CJq4fASodAirh0URVQ2KJqoakSoaRJjSEqQaRLWRb5LLF5X4m3lNqbwtBp7HXOc5OL4ZcEJSUX8TqnxcrN1h+e29oybY3hVdT/y+L1d8lyjzjCvzm8cvh2l8fwsre5Z/It7eHxfpJq9dq73brJ8U1yUVyhWvCK7jbLhznbxBhcZ4cf6LLxI/DWnVAzox2sm8ej6tmVUR7ZdhePHPNK2kylz5Rwu5vtIt+oY3ZJ/iY92+xqAl5t+4qB6WeUl6F8d2VVqH9Z+ROfk4SQamI0QAeOQ/RBbFsCwMJgACcSab0W727q9r6OXjc4P+qEl/lFcfm/8ATHnm8K/RNkSY4smO6JtjXPlHArR00mutGdVGmtErh8ETVQ6CJq4dBEVUOiiauGxRFOGIkxxRKoYkJtjBpEtJF4BemHXbF018XG6mqyMuTUoJl482ePis78fC+tPmO2NFVs9310djm+HLy45XZk93496sJl4eVlu56+nhL5qTlxc+LPPvKysu9umdnMVMoPi+1A5ei49/TXcvYiT4pNvxeF5EftVeIfTHLivFlyd9Jt0yauvEpLzMeSaq8b2IIUrIgrSTxJ/EOO6p0U+1vzC+SgcEmpxEFqA5AYoofYg8CbXcTQ6+zejer1Czp9Nqb45xxQrfBn+Z8h6vvsi8k8O5pd2u1Z/unV+d1tcf0bJ/j7sHX9S/+Orp90O0JfeT0VS8p2WNenCg6sPsurL/AIvWdDt2tehu+kaiyOpvj91iDhXU++WG3l+YXkn9rHkyyvavbWImMKx3I2xrHJ56tHXUNVaM6qNNaIq40QRK4dFE1Z0ERVQ6KIqjYommNCMyKIa4wxCbSCE0kWJUSbwm/JhPJZ9sbXwPpltNu2cZKasdk5ThJNOPPkvY+hmUwwkjyuLDd28lK2TfKLMeq/Tp1EsvlwOEsJPm0GWd1qiSb2xOyKf2kjDqk9r0qOtimuecNdgpyyUdOz9estSX41kvl79/ssHOnHn2s5rGiRghyAEViz4kz9j9G22qPLmy8spOyZETysk7MyNPe3gWy262zej+q1CT0+m1V6fZKuqbg/6sYHr7Rc47ul3cbWn+5SgvG22mPy4si6sZ/cN36v8A46+i3RbQnOPXT0tEMriaslZNLvwksZ9SfyYT3s5jnfEfZdi7Lr0mmr09KahVFRTfOUn3yb8W+Zz553O7rfj45hG1kroJDZZQmxFxy8kZZmsclZbUa4ssnnKzsrNqrM6qNVZFaRogTWkOiiKo6KIq4dFE0zESZkUSqQyKJbYwaJbSCQlxaEpn1+urorlZbKMYxTbyzTj48s7qRny8uOE7vzx0t2o9RrLLcKHHLlnuj2Jex7NnRJh9OHjnbbj024eG00+8MctVdjla+SldLL5I5OW7za49ox2YfZ2LvMquFMg236QuCK4nyRt19pEa7kyuXmRclaD1wuoIreecB1DQuOL+0G5QdBp9nYPZPqG57ojVq5WavVwVtNE1XTVJZhO3CblJd6Sa5eL8ieTPonbzU449eWvUfcIQUUlFKMUsKKWEl8Dl8uqYyeFiUgBAJQEFlM6VNFRz5xlsNY8/PtWW01jG15qs7ahqrM6qNVZFaRogTWkaIEVcOiRVmxIpmIkGRRNbYw2KJbYwSE1ghKiMR713fG95u2669W/2/XyxhUxkpRpa8Uu/4ns/H5MeLjm53eX0ZZ518t2ltGVk3JRx5GXLz9d3HThx9MYHfPueDHrq9FSy223lsjyalBhoxqkNENUD0NqlV4BobLwI1qIASgBH1x8ByFX37cfYnsqyPfDV259YQaMueeFcPnJ9DMHQgBACASgJTGilTLjDNluRpHnczJYaxy2vN1nbQ01kU401k1pGmtkVpD4EVpD4GdWdEmmZEmnDYkN8YYiW0EhNItCU8BvW6WPSadaeiXDqdQmuJPnVX3y+Pcv/AIdXBh/df9OXly68umeI+DT5t5555tvtbNb3EItiTYqEqsR7GoDkISgPQEoD0S+ENDaOAtDbP1ZKtiUABqgBNGlr+suReHlOVfa9xia0utX4fpUMfHq1n/Bj8meFcF/lf9PphzOpACAEAkABY0UuZcYZstxpi8/nYps1jz7XnYHbWjRAiiNFZNXGismtY0QM60jRAirh0SKZsCKrA2JDpxMQm0EhLgNRaoQlOTwoxbbfckPHHqsieTPoxtfmXpdtmWs11+obbjKbjUvy1R5Rx+vqd97dp6cuE7d/NcRdpK0sgOgrBJrSGDIxGQ1ECXheKDYV9XxQtmXNx8USfdcOF94aJ3ejnRu/X29VpVXxKPFKVs+CEVnveG/ZMPE2nffT6Gt2NOm003dbZqtfZHh09NK4I9Z3YXa14yeEl4C4+X+Xjt9lyY2Tz3+o910I6Pf6foo0txldOTtvnH7Ltl3LySSXoYcufXlueHTxYXGd/Nd8ybIAQAgBTAlMaKXMqMM2a41xcHMwTNI82+XAgdtaHwJVD4CVD4EVcaIMitI0QZnVw+JFM2BFa4HRIrpxGhNYtsWl2yeXzDer01hXVPRaaSlbYuG6UX91B9q/mZ18XH0Tqvlx5Z3lv+I+LNlrFAcC5sCImyaqF8YtmnWvxDY0XKyXiGz1C+fi/cQWkwBkIAHp+gOx9Pq9o06fV2Tqqt41Fwai52pZjDLTxnn+neF7S1FveR9z2bu72bp5KVdeo412Tervi/8A0kjH8+bT+nxvnu9HpNDVSmqq4Qz2tL60vjLtfqZ5ZZZea1x48cfEaCVoAQAgBACgJTGilzKjDNluNMXn83hgmavOvlwYHbWh8CVHwEqHwJq4fAzqofBkVpD4yRFhrephHtlFeoujK+l45THyw6rpRo6vvL6Y/GaQ/wAGVaTn+ptzNTvH2bD94hL+TM/0D+n+6uc+frF4fpfvWlbF1bPThFpqWomsSx4Qj/ll44Y4eO9Fmef7+HzG21yblJuUm23JvLbfe2O3bSTXaBQBZQBNsVps9smRaqE5A0AkyBrQAyIEZFATbpJyjJSi3GUGpRkuTjJc016ovHyjLw/V+hslKmqUscUqq5Sx2cTimzhs1a6sLvGU4S0AIAQAgBAJQEFjRS5lxhmy3M0xefz3swyLec8V/r9C/HH3R6Op9ur8WX0r/inTLtnH3J1Ps5w5/RVnTjSx7Zx9yb0/apwcn0zT3i6Vfiz8Bb4/tc+NyES3oULsjN/BE3LjXPjcjn6rerP/AKdT8uJpEfk454jSfFy91xtZvI18/sOFa8k5MV5vqNJ8XH3XC1nSHWXfe6i1rwUnFfIi8uVaThwx8Rz3Nt5fN+L5sndaaRyYgkWOAxDISRUJYwnDkNAi6oixUrO6mI04GAWqwA4wGDFWBbHGtgW3V2Psy3UXQoog522y4YxS92/BJc2yp27otfqLRU9XVXXnPV11wz48MUs/I4bd2114TWMhwloAQAgBACAShpoGNFKmyo5s6y3s1xedz1jZTiflXr5fml7sXVX0moFzfixbCsgYkMCSALAloAJMYGhkvAAUUMhoZCRQHwgQ4IAG3BN7iM0mhKLYjRTDY0JW+QxoSu8gLRkbWMaek6Ebbno9fReknHiVdsX+KqbSl6rt9B2dUuP2i9u/0/SyOB2y7m0A0AIAQAgBQJUxpoJMpllSrGVHNyVjvZrHm81ZmNzPyiQ+lQYWgAkxheQCZGFpgFpgDIsaTIjA0hkIZCihgYEtAFSjkegy3VsjKKlI4SVCSACUQISiUDYRAq9L0P6P363U110wk4qcXdbj6lNaeW2/HHYu8rcxm6zu7/Ge36VisJLwWDg3t24zUkWJSAEAIAQCUBBZTO0EhxllSJsuOXkrJczWPO5qzgwflIl9KggtDC0MLALGFoAgAyIFTIjhGIohpDIaGFgQkh6AkMirl4kZHGSRK1IQFxDAlIZG1tjhV+gt0GornsmEYKMZ1W2wtwsNyzxJv0aMPkeZVfH1u/b25zupACAEAIBKAlMaaFjZ2lyZUY5UixlxyclY7maR5/Je5QM35TwS+lTABaQBeBgcUAXgCWojC+EBtUUAOgioRiRSTEgAsDISQwLAyWgBFyZNhxkkiFpwgBqAwZGA9Fs+usqRO32vcjp5x0mpnJNV2XR4G+yTjHEmvkvQw+T4kPg/evpJyuxACAEAIBKGkLGm0DY2Vpc2VHPnWexmkcfJkyTZThyvcAE/K6iJ9KvgAl8AAXCAXwjAlEZCjEZLcAAVAWj2fXAqJtNUCiFwAScI9BeACYACSKCSjlBQyzr5mdipVxpHoba9Hs+y2XDVXOyX5a4ucvZFTGoucnl6zZe7baV2H1EaIv8AFfNQ+Sy/kTc8MfNKZXL9Za9tsLdNVXJT1tzuxz6mpOut+Tfa/kZZfIk/WLnDnl+3Z9G0umhVXGuqMa64JRjCKSjFLuSOW5XK7rqwwmE1DRLQAgBAJQEpsaaFsbO0uTKZZUqbKjlzrNYzSOLkrPIdcwQD8uqIn0icIEPgALUBgXVjISrAbOq0spcoxlJ+SbLmNvpNyka/9G1H/Yu9INlfiy+kflx+zKdg6qbxHT3N/wDja/UPxZfQvNhPbtaLoJr58+qjBfxz5+yyV+PXmssvk4OjHdtrsZzR8OKX+wax/wCSP6mfRN273aEeyuuf8tn+6Qax+z/qMfe3K13RjW0pyt09qiu2SxNJf0tj6fpc5sL2lchwFprtXCAEohoCUALbo7G6PajWWxr09cpcT5zaargvGUgskm6m5ydvb6x0d3XaSlKWsf0q3HOH2aU/5e/1ObP5HrGNceDLLvldPb6LZ9NEVCiqqqK7I1wjFfIwyzyy810Y8OGPiNJDVACAEAIBIAUBKYyoWNFCxsrS5MqMcqTNlxy51mtZccOdJYM1MYfmPBD6IUIN9ib+A5LRtt02yb7PsVTfm1g1x4cr6Z3kxnmuzo+heqnjPDBe5rPj/dZZfJxjv6Ld0uXW2SfkuRX4sJ/lhl8y+o9Ds/oPpK8NwUn4yeSt4zxGN5877eh0myKIfZrgvhFIm8lZ7t8uhXpq/wAqMrnl9ls2NUV2RivQi5X7TcmqtLwRldt+PTRBkV24WGol0Y6vpJ0xksSimn5BMrPFPLhwymrHjdv7uNLqG51ZosfNuvCi35x7P0OjH5P/ACjnvByYfpdx4zXbr9bB/spVWrzzB/5Npycd9o685+2FI027TaEniUaoLxc2/kkPrwn9x/kyvjGvXbB3W0VtT1k3e1h9WlwV+q7X7mOXyZP1jTHh5M/P8Z/9e/02lrrioVwjCMVhRikkkcmWWWXmuzj4cMPEOJaoAQAgBACASAFASAQRpqmNFA2UyypU2VHPnSLJFxycmTLNlOO3dABBkyob47oOhseTsbZ2Y/Hwnl6mXyb6ek0HRyiH4Y+xp2x8RzZc2VdzT6WuPZFexFyrK21rjglBsWBHRkKw9nRkRYezYyIsK01MixFplcyLF4Z6aYSIsduGZ8ZEWOrDIxSJdGOQ0xNJV5ErawNMiNYGgBACAEAIAUAQCUMlDTtTYJtC2NFpcmVHPnkTORcc2eTNZIuRxcmRIMlMcBU5FSG8lWz0q6K01kVLTAzpGxERsQKmRAjYMmkbFkUHRZnUjTIB9chVtx2tEWRXbhTYsmujGmJkVvKMS4sFRYlLEaAaAEAIAQAgEoZKGlTAqFjRQSGyypUmXHPnSbGVHJnWWTKclCADIqGRYzTE3//Z"/>
          <p:cNvSpPr>
            <a:spLocks noChangeAspect="1" noChangeArrowheads="1"/>
          </p:cNvSpPr>
          <p:nvPr/>
        </p:nvSpPr>
        <p:spPr bwMode="auto">
          <a:xfrm>
            <a:off x="2159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1828800"/>
            <a:ext cx="990600" cy="990600"/>
          </a:xfrm>
          <a:prstGeom prst="rect">
            <a:avLst/>
          </a:prstGeom>
        </p:spPr>
      </p:pic>
    </p:spTree>
    <p:extLst>
      <p:ext uri="{BB962C8B-B14F-4D97-AF65-F5344CB8AC3E}">
        <p14:creationId xmlns:p14="http://schemas.microsoft.com/office/powerpoint/2010/main" val="2131654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algn="ctr"/>
            <a:r>
              <a:rPr lang="en-US" dirty="0"/>
              <a:t>Security Alert</a:t>
            </a:r>
          </a:p>
        </p:txBody>
      </p:sp>
      <p:sp>
        <p:nvSpPr>
          <p:cNvPr id="7171" name="Rectangle 3"/>
          <p:cNvSpPr>
            <a:spLocks noGrp="1" noRot="1" noChangeArrowheads="1"/>
          </p:cNvSpPr>
          <p:nvPr>
            <p:ph idx="1"/>
          </p:nvPr>
        </p:nvSpPr>
        <p:spPr/>
        <p:txBody>
          <a:bodyPr/>
          <a:lstStyle/>
          <a:p>
            <a:r>
              <a:rPr lang="en-US" b="1" dirty="0">
                <a:solidFill>
                  <a:srgbClr val="00B050"/>
                </a:solidFill>
              </a:rPr>
              <a:t>Bomb Threat</a:t>
            </a:r>
          </a:p>
          <a:p>
            <a:pPr lvl="1"/>
            <a:r>
              <a:rPr lang="en-US" dirty="0"/>
              <a:t>This is the notification of a bomb threat (usually made by a caller)</a:t>
            </a:r>
          </a:p>
          <a:p>
            <a:pPr lvl="1"/>
            <a:r>
              <a:rPr lang="en-US" dirty="0"/>
              <a:t>Try to keep the caller on the phone. Obtain as much info. as possible. </a:t>
            </a:r>
          </a:p>
          <a:p>
            <a:pPr lvl="1"/>
            <a:r>
              <a:rPr lang="en-US" dirty="0"/>
              <a:t>Report information to supervisor</a:t>
            </a:r>
          </a:p>
          <a:p>
            <a:pPr lvl="1"/>
            <a:r>
              <a:rPr lang="en-US" dirty="0"/>
              <a:t>Report anything suspicious</a:t>
            </a:r>
          </a:p>
        </p:txBody>
      </p:sp>
      <p:pic>
        <p:nvPicPr>
          <p:cNvPr id="3074" name="Picture 2" descr="C:\Documents and Settings\kleftwich\Local Settings\Temporary Internet Files\Content.IE5\0X6VGTUF\MP900315553[1].jpg"/>
          <p:cNvPicPr>
            <a:picLocks noChangeAspect="1" noChangeArrowheads="1"/>
          </p:cNvPicPr>
          <p:nvPr/>
        </p:nvPicPr>
        <p:blipFill>
          <a:blip r:embed="rId3" cstate="print"/>
          <a:srcRect/>
          <a:stretch>
            <a:fillRect/>
          </a:stretch>
        </p:blipFill>
        <p:spPr bwMode="auto">
          <a:xfrm>
            <a:off x="6172200" y="4191000"/>
            <a:ext cx="2667000" cy="251155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algn="ctr"/>
            <a:r>
              <a:rPr lang="en-US" dirty="0"/>
              <a:t>Security Alert</a:t>
            </a:r>
          </a:p>
        </p:txBody>
      </p:sp>
      <p:sp>
        <p:nvSpPr>
          <p:cNvPr id="13315" name="Rectangle 3"/>
          <p:cNvSpPr>
            <a:spLocks noGrp="1" noRot="1" noChangeArrowheads="1"/>
          </p:cNvSpPr>
          <p:nvPr>
            <p:ph idx="1"/>
          </p:nvPr>
        </p:nvSpPr>
        <p:spPr/>
        <p:txBody>
          <a:bodyPr/>
          <a:lstStyle/>
          <a:p>
            <a:pPr>
              <a:lnSpc>
                <a:spcPct val="80000"/>
              </a:lnSpc>
            </a:pPr>
            <a:r>
              <a:rPr lang="en-US" sz="2800" b="1" dirty="0">
                <a:solidFill>
                  <a:srgbClr val="7030A0"/>
                </a:solidFill>
              </a:rPr>
              <a:t>Combative Person</a:t>
            </a:r>
          </a:p>
          <a:p>
            <a:pPr lvl="1">
              <a:lnSpc>
                <a:spcPct val="80000"/>
              </a:lnSpc>
            </a:pPr>
            <a:r>
              <a:rPr lang="en-US" sz="2400" dirty="0"/>
              <a:t>Called when someone is about to cause harm to themselves, the staff or the hospital property</a:t>
            </a:r>
          </a:p>
          <a:p>
            <a:pPr lvl="1">
              <a:lnSpc>
                <a:spcPct val="80000"/>
              </a:lnSpc>
            </a:pPr>
            <a:endParaRPr lang="en-US" sz="2400" dirty="0"/>
          </a:p>
          <a:p>
            <a:pPr lvl="1">
              <a:lnSpc>
                <a:spcPct val="80000"/>
              </a:lnSpc>
            </a:pPr>
            <a:r>
              <a:rPr lang="en-US" sz="2400" dirty="0"/>
              <a:t>Dial 2000</a:t>
            </a:r>
          </a:p>
          <a:p>
            <a:pPr lvl="1">
              <a:lnSpc>
                <a:spcPct val="80000"/>
              </a:lnSpc>
            </a:pPr>
            <a:endParaRPr lang="en-US" sz="2400" dirty="0"/>
          </a:p>
          <a:p>
            <a:pPr lvl="1">
              <a:lnSpc>
                <a:spcPct val="80000"/>
              </a:lnSpc>
            </a:pPr>
            <a:r>
              <a:rPr lang="en-US" sz="2400" dirty="0">
                <a:effectLst/>
              </a:rPr>
              <a:t>The team &amp; security will respond to the location</a:t>
            </a:r>
          </a:p>
          <a:p>
            <a:pPr lvl="1">
              <a:lnSpc>
                <a:spcPct val="80000"/>
              </a:lnSpc>
            </a:pPr>
            <a:endParaRPr lang="en-US" sz="2400" dirty="0">
              <a:effectLst/>
            </a:endParaRPr>
          </a:p>
          <a:p>
            <a:pPr lvl="1">
              <a:lnSpc>
                <a:spcPct val="80000"/>
              </a:lnSpc>
            </a:pPr>
            <a:r>
              <a:rPr lang="en-US" sz="2400" dirty="0">
                <a:effectLst/>
              </a:rPr>
              <a:t> The team will assume control of the situation and direct team members as needed</a:t>
            </a:r>
          </a:p>
          <a:p>
            <a:pPr lvl="1">
              <a:lnSpc>
                <a:spcPct val="80000"/>
              </a:lnSpc>
              <a:buFont typeface="Wingdings" pitchFamily="2" charset="2"/>
              <a:buNone/>
            </a:pPr>
            <a:endParaRPr lang="en-US" sz="2400" dirty="0">
              <a:effectLst/>
            </a:endParaRPr>
          </a:p>
          <a:p>
            <a:pPr lvl="1">
              <a:lnSpc>
                <a:spcPct val="80000"/>
              </a:lnSpc>
            </a:pPr>
            <a:endParaRPr lang="en-US" sz="2400" dirty="0"/>
          </a:p>
        </p:txBody>
      </p:sp>
      <p:pic>
        <p:nvPicPr>
          <p:cNvPr id="8194" name="Picture 2" descr="C:\Documents and Settings\kleftwich\Local Settings\Temporary Internet Files\Content.IE5\KHYZGH6B\MP900425299[1].jpg"/>
          <p:cNvPicPr>
            <a:picLocks noChangeAspect="1" noChangeArrowheads="1"/>
          </p:cNvPicPr>
          <p:nvPr/>
        </p:nvPicPr>
        <p:blipFill>
          <a:blip r:embed="rId2" cstate="print"/>
          <a:srcRect/>
          <a:stretch>
            <a:fillRect/>
          </a:stretch>
        </p:blipFill>
        <p:spPr bwMode="auto">
          <a:xfrm>
            <a:off x="5867400" y="5181599"/>
            <a:ext cx="3124200" cy="1447801"/>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algn="ctr"/>
            <a:r>
              <a:rPr lang="en-US" dirty="0"/>
              <a:t>Medical Alert</a:t>
            </a:r>
          </a:p>
        </p:txBody>
      </p:sp>
      <p:sp>
        <p:nvSpPr>
          <p:cNvPr id="10243" name="Rectangle 3"/>
          <p:cNvSpPr>
            <a:spLocks noGrp="1" noRot="1" noChangeArrowheads="1"/>
          </p:cNvSpPr>
          <p:nvPr>
            <p:ph idx="1"/>
          </p:nvPr>
        </p:nvSpPr>
        <p:spPr/>
        <p:txBody>
          <a:bodyPr/>
          <a:lstStyle/>
          <a:p>
            <a:pPr>
              <a:lnSpc>
                <a:spcPct val="90000"/>
              </a:lnSpc>
            </a:pPr>
            <a:r>
              <a:rPr lang="en-US" sz="2800" b="1" dirty="0">
                <a:solidFill>
                  <a:srgbClr val="0070C0"/>
                </a:solidFill>
              </a:rPr>
              <a:t>Medical Emergency - Code BLUE</a:t>
            </a:r>
          </a:p>
          <a:p>
            <a:pPr lvl="1">
              <a:lnSpc>
                <a:spcPct val="90000"/>
              </a:lnSpc>
            </a:pPr>
            <a:r>
              <a:rPr lang="en-US" sz="2400" dirty="0"/>
              <a:t>Cardiac and/or Respiratory Arrest</a:t>
            </a:r>
          </a:p>
          <a:p>
            <a:pPr lvl="1">
              <a:lnSpc>
                <a:spcPct val="90000"/>
              </a:lnSpc>
            </a:pPr>
            <a:endParaRPr lang="en-US" sz="2400" dirty="0"/>
          </a:p>
          <a:p>
            <a:pPr lvl="1">
              <a:lnSpc>
                <a:spcPct val="90000"/>
              </a:lnSpc>
            </a:pPr>
            <a:r>
              <a:rPr lang="en-US" sz="2400" dirty="0"/>
              <a:t>Dial 2000 and give patient’s name and room</a:t>
            </a:r>
          </a:p>
          <a:p>
            <a:pPr marL="722376" lvl="2" indent="0">
              <a:lnSpc>
                <a:spcPct val="90000"/>
              </a:lnSpc>
              <a:buNone/>
            </a:pPr>
            <a:r>
              <a:rPr lang="en-US" dirty="0"/>
              <a:t> number, location, and doctor’s name</a:t>
            </a:r>
          </a:p>
          <a:p>
            <a:pPr lvl="1">
              <a:lnSpc>
                <a:spcPct val="90000"/>
              </a:lnSpc>
            </a:pPr>
            <a:endParaRPr lang="en-US" sz="2400" dirty="0"/>
          </a:p>
          <a:p>
            <a:pPr lvl="1">
              <a:lnSpc>
                <a:spcPct val="90000"/>
              </a:lnSpc>
            </a:pPr>
            <a:r>
              <a:rPr lang="en-US" sz="2400" dirty="0"/>
              <a:t>The code will be announced overhead</a:t>
            </a:r>
          </a:p>
          <a:p>
            <a:pPr lvl="1">
              <a:lnSpc>
                <a:spcPct val="90000"/>
              </a:lnSpc>
              <a:buFont typeface="Wingdings" pitchFamily="2" charset="2"/>
              <a:buNone/>
            </a:pPr>
            <a:endParaRPr lang="en-US" sz="2400" dirty="0"/>
          </a:p>
          <a:p>
            <a:pPr lvl="1">
              <a:lnSpc>
                <a:spcPct val="90000"/>
              </a:lnSpc>
            </a:pPr>
            <a:r>
              <a:rPr lang="en-US" sz="2400" dirty="0"/>
              <a:t>The code team will respond</a:t>
            </a:r>
          </a:p>
        </p:txBody>
      </p:sp>
      <p:pic>
        <p:nvPicPr>
          <p:cNvPr id="6147" name="Picture 3" descr="C:\Documents and Settings\kleftwich\Local Settings\Temporary Internet Files\Content.IE5\0X6VGTUF\MC900324432[1].wmf"/>
          <p:cNvPicPr>
            <a:picLocks noChangeAspect="1" noChangeArrowheads="1"/>
          </p:cNvPicPr>
          <p:nvPr/>
        </p:nvPicPr>
        <p:blipFill>
          <a:blip r:embed="rId2" cstate="print"/>
          <a:srcRect/>
          <a:stretch>
            <a:fillRect/>
          </a:stretch>
        </p:blipFill>
        <p:spPr bwMode="auto">
          <a:xfrm>
            <a:off x="6400800" y="3657600"/>
            <a:ext cx="1869948" cy="231678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algn="ctr"/>
            <a:r>
              <a:rPr lang="en-US" dirty="0"/>
              <a:t>Medical Alert</a:t>
            </a:r>
          </a:p>
        </p:txBody>
      </p:sp>
      <p:sp>
        <p:nvSpPr>
          <p:cNvPr id="14339" name="Rectangle 3"/>
          <p:cNvSpPr>
            <a:spLocks noGrp="1" noRot="1" noChangeArrowheads="1"/>
          </p:cNvSpPr>
          <p:nvPr>
            <p:ph idx="1"/>
          </p:nvPr>
        </p:nvSpPr>
        <p:spPr/>
        <p:txBody>
          <a:bodyPr>
            <a:normAutofit/>
          </a:bodyPr>
          <a:lstStyle/>
          <a:p>
            <a:r>
              <a:rPr lang="en-US" b="1" dirty="0">
                <a:solidFill>
                  <a:srgbClr val="0070C0"/>
                </a:solidFill>
              </a:rPr>
              <a:t>Rapid Response</a:t>
            </a:r>
          </a:p>
          <a:p>
            <a:pPr lvl="1"/>
            <a:r>
              <a:rPr lang="en-US" dirty="0"/>
              <a:t>Person is in distress. Precursor to Code Blue if </a:t>
            </a:r>
            <a:r>
              <a:rPr lang="en-US"/>
              <a:t>the situation </a:t>
            </a:r>
            <a:r>
              <a:rPr lang="en-US" dirty="0"/>
              <a:t>escalates</a:t>
            </a:r>
          </a:p>
          <a:p>
            <a:pPr lvl="1"/>
            <a:r>
              <a:rPr lang="en-US" dirty="0"/>
              <a:t>Dial </a:t>
            </a:r>
            <a:r>
              <a:rPr lang="en-US" dirty="0">
                <a:solidFill>
                  <a:srgbClr val="0070C0"/>
                </a:solidFill>
              </a:rPr>
              <a:t>2000</a:t>
            </a:r>
            <a:r>
              <a:rPr lang="en-US" dirty="0"/>
              <a:t> </a:t>
            </a:r>
          </a:p>
          <a:p>
            <a:pPr lvl="1"/>
            <a:r>
              <a:rPr lang="en-US" dirty="0"/>
              <a:t>The Rapid Response Team will arrive to assess and stabilize the situation</a:t>
            </a:r>
          </a:p>
          <a:p>
            <a:pPr lvl="1">
              <a:buFont typeface="Wingdings" pitchFamily="2" charset="2"/>
              <a:buNone/>
            </a:pPr>
            <a:endParaRPr lang="en-US" dirty="0"/>
          </a:p>
          <a:p>
            <a:pPr lvl="1"/>
            <a:r>
              <a:rPr lang="en-US" dirty="0"/>
              <a:t>Families and visitors </a:t>
            </a:r>
            <a:r>
              <a:rPr lang="en-US" dirty="0">
                <a:solidFill>
                  <a:srgbClr val="FF0000"/>
                </a:solidFill>
              </a:rPr>
              <a:t>CAN</a:t>
            </a:r>
            <a:r>
              <a:rPr lang="en-US" dirty="0"/>
              <a:t> call a rapid response. They dial </a:t>
            </a:r>
            <a:r>
              <a:rPr lang="en-US" dirty="0">
                <a:solidFill>
                  <a:srgbClr val="FFFF00"/>
                </a:solidFill>
              </a:rPr>
              <a:t>777</a:t>
            </a:r>
            <a:r>
              <a:rPr lang="en-US" dirty="0"/>
              <a:t> from the patient room if they or their family member needs assistance.  </a:t>
            </a:r>
          </a:p>
          <a:p>
            <a:pPr marL="457200" lvl="1" indent="0">
              <a:buNone/>
            </a:pPr>
            <a:endParaRPr lang="en-US" dirty="0"/>
          </a:p>
        </p:txBody>
      </p:sp>
      <p:pic>
        <p:nvPicPr>
          <p:cNvPr id="7170" name="Picture 2" descr="C:\Documents and Settings\kleftwich\Local Settings\Temporary Internet Files\Content.IE5\KP6VGDUZ\MP900422288[1].jpg"/>
          <p:cNvPicPr>
            <a:picLocks noChangeAspect="1" noChangeArrowheads="1"/>
          </p:cNvPicPr>
          <p:nvPr/>
        </p:nvPicPr>
        <p:blipFill>
          <a:blip r:embed="rId2" cstate="print"/>
          <a:srcRect/>
          <a:stretch>
            <a:fillRect/>
          </a:stretch>
        </p:blipFill>
        <p:spPr bwMode="auto">
          <a:xfrm>
            <a:off x="7025054" y="228600"/>
            <a:ext cx="1905000" cy="19812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Medical Alert</a:t>
            </a:r>
          </a:p>
        </p:txBody>
      </p:sp>
      <p:sp>
        <p:nvSpPr>
          <p:cNvPr id="3" name="Content Placeholder 2"/>
          <p:cNvSpPr>
            <a:spLocks noGrp="1"/>
          </p:cNvSpPr>
          <p:nvPr>
            <p:ph idx="1"/>
          </p:nvPr>
        </p:nvSpPr>
        <p:spPr/>
        <p:txBody>
          <a:bodyPr>
            <a:normAutofit fontScale="92500" lnSpcReduction="20000"/>
          </a:bodyPr>
          <a:lstStyle/>
          <a:p>
            <a:r>
              <a:rPr lang="en-US" dirty="0"/>
              <a:t>Medical Decontamination</a:t>
            </a:r>
          </a:p>
          <a:p>
            <a:pPr lvl="1"/>
            <a:r>
              <a:rPr lang="en-US" sz="2000" dirty="0"/>
              <a:t>In the event that an individual having a contaminant on their person comes to the hospital or is contaminated on the hospital grounds, the patient should be taken to the emergency department decontamination room.</a:t>
            </a:r>
          </a:p>
          <a:p>
            <a:pPr lvl="1"/>
            <a:endParaRPr lang="en-US" sz="2000" dirty="0"/>
          </a:p>
          <a:p>
            <a:pPr lvl="1"/>
            <a:r>
              <a:rPr lang="en-US" sz="2000" dirty="0"/>
              <a:t>Contact PBX to alert the MCHS medical decontamination team, they will respond by washing the patient prior to the patient entering the facility.  This will protect our staff as well as our facility. </a:t>
            </a:r>
          </a:p>
          <a:p>
            <a:pPr lvl="1"/>
            <a:endParaRPr lang="en-US" sz="1600" dirty="0"/>
          </a:p>
          <a:p>
            <a:pPr lvl="1"/>
            <a:r>
              <a:rPr lang="en-US" sz="2000" dirty="0"/>
              <a:t>When contacting PBX, please give as much information as possible, to include the possible contaminate on the patient.</a:t>
            </a:r>
          </a:p>
          <a:p>
            <a:endParaRPr lang="en-US" sz="2000" dirty="0"/>
          </a:p>
        </p:txBody>
      </p:sp>
    </p:spTree>
    <p:extLst>
      <p:ext uri="{BB962C8B-B14F-4D97-AF65-F5344CB8AC3E}">
        <p14:creationId xmlns:p14="http://schemas.microsoft.com/office/powerpoint/2010/main" val="3547157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algn="ctr"/>
            <a:r>
              <a:rPr lang="en-US" dirty="0"/>
              <a:t>Plain Language</a:t>
            </a:r>
          </a:p>
        </p:txBody>
      </p:sp>
      <p:sp>
        <p:nvSpPr>
          <p:cNvPr id="6147" name="Rectangle 3"/>
          <p:cNvSpPr>
            <a:spLocks noGrp="1" noRot="1" noChangeArrowheads="1"/>
          </p:cNvSpPr>
          <p:nvPr>
            <p:ph idx="1"/>
          </p:nvPr>
        </p:nvSpPr>
        <p:spPr/>
        <p:txBody>
          <a:bodyPr>
            <a:normAutofit fontScale="77500" lnSpcReduction="20000"/>
          </a:bodyPr>
          <a:lstStyle/>
          <a:p>
            <a:r>
              <a:rPr lang="en-US" sz="2400" dirty="0"/>
              <a:t>Medical Center Hospital  has a system for responding to the following events:</a:t>
            </a:r>
          </a:p>
          <a:p>
            <a:pPr lvl="1">
              <a:buFont typeface="Wingdings" panose="05000000000000000000" pitchFamily="2" charset="2"/>
              <a:buChar char="§"/>
            </a:pPr>
            <a:r>
              <a:rPr lang="en-US" sz="2000" dirty="0"/>
              <a:t>Evacuation</a:t>
            </a:r>
          </a:p>
          <a:p>
            <a:pPr lvl="1">
              <a:buFont typeface="Wingdings" panose="05000000000000000000" pitchFamily="2" charset="2"/>
              <a:buChar char="§"/>
            </a:pPr>
            <a:r>
              <a:rPr lang="en-US" sz="2000" dirty="0"/>
              <a:t>Fire</a:t>
            </a:r>
          </a:p>
          <a:p>
            <a:pPr lvl="1">
              <a:buFont typeface="Wingdings" panose="05000000000000000000" pitchFamily="2" charset="2"/>
              <a:buChar char="§"/>
            </a:pPr>
            <a:r>
              <a:rPr lang="en-US" sz="2000" dirty="0"/>
              <a:t>Hazardous Spill</a:t>
            </a:r>
          </a:p>
          <a:p>
            <a:pPr lvl="1">
              <a:buFont typeface="Wingdings" panose="05000000000000000000" pitchFamily="2" charset="2"/>
              <a:buChar char="§"/>
            </a:pPr>
            <a:r>
              <a:rPr lang="en-US" sz="2000" dirty="0"/>
              <a:t>Emergency Plan Activation</a:t>
            </a:r>
          </a:p>
          <a:p>
            <a:pPr lvl="1">
              <a:buFont typeface="Wingdings" panose="05000000000000000000" pitchFamily="2" charset="2"/>
              <a:buChar char="§"/>
            </a:pPr>
            <a:r>
              <a:rPr lang="en-US" sz="2000" dirty="0"/>
              <a:t>Team Assist</a:t>
            </a:r>
          </a:p>
          <a:p>
            <a:pPr lvl="1">
              <a:buFont typeface="Wingdings" panose="05000000000000000000" pitchFamily="2" charset="2"/>
              <a:buChar char="§"/>
            </a:pPr>
            <a:r>
              <a:rPr lang="en-US" sz="2000" dirty="0"/>
              <a:t>Severe Weather</a:t>
            </a:r>
          </a:p>
          <a:p>
            <a:pPr lvl="1"/>
            <a:r>
              <a:rPr lang="en-US" sz="2000" dirty="0">
                <a:solidFill>
                  <a:srgbClr val="FDDFE5"/>
                </a:solidFill>
              </a:rPr>
              <a:t>Missing Infant/Child/Person</a:t>
            </a:r>
          </a:p>
          <a:p>
            <a:pPr lvl="1"/>
            <a:r>
              <a:rPr lang="en-US" sz="2000" dirty="0"/>
              <a:t>Active Shooter</a:t>
            </a:r>
          </a:p>
          <a:p>
            <a:pPr lvl="1"/>
            <a:r>
              <a:rPr lang="en-US" sz="2000" dirty="0">
                <a:solidFill>
                  <a:srgbClr val="FDDFE5"/>
                </a:solidFill>
              </a:rPr>
              <a:t>B</a:t>
            </a:r>
            <a:r>
              <a:rPr lang="en-US" sz="2000" dirty="0"/>
              <a:t>omb Threat</a:t>
            </a:r>
          </a:p>
          <a:p>
            <a:pPr lvl="1"/>
            <a:r>
              <a:rPr lang="en-US" sz="2000" dirty="0"/>
              <a:t>Combative Person</a:t>
            </a:r>
          </a:p>
          <a:p>
            <a:pPr lvl="1"/>
            <a:r>
              <a:rPr lang="en-US" sz="2000" dirty="0">
                <a:solidFill>
                  <a:srgbClr val="0070C0"/>
                </a:solidFill>
              </a:rPr>
              <a:t>Medical Emergency</a:t>
            </a:r>
          </a:p>
          <a:p>
            <a:pPr lvl="1"/>
            <a:r>
              <a:rPr lang="en-US" sz="2000" dirty="0">
                <a:solidFill>
                  <a:schemeClr val="tx2"/>
                </a:solidFill>
              </a:rPr>
              <a:t>Medical Decontamination</a:t>
            </a:r>
          </a:p>
          <a:p>
            <a:pPr lvl="1"/>
            <a:r>
              <a:rPr lang="en-US" sz="2000" dirty="0"/>
              <a:t>Rapid Response</a:t>
            </a:r>
          </a:p>
          <a:p>
            <a:pPr lvl="1"/>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FACILITY ALERT</a:t>
            </a:r>
          </a:p>
        </p:txBody>
      </p:sp>
      <p:sp>
        <p:nvSpPr>
          <p:cNvPr id="3" name="Content Placeholder 2"/>
          <p:cNvSpPr>
            <a:spLocks noGrp="1"/>
          </p:cNvSpPr>
          <p:nvPr>
            <p:ph idx="1"/>
          </p:nvPr>
        </p:nvSpPr>
        <p:spPr>
          <a:xfrm>
            <a:off x="381000" y="1524000"/>
            <a:ext cx="8305800" cy="4953000"/>
          </a:xfrm>
        </p:spPr>
        <p:txBody>
          <a:bodyPr>
            <a:normAutofit fontScale="92500" lnSpcReduction="20000"/>
          </a:bodyPr>
          <a:lstStyle/>
          <a:p>
            <a:r>
              <a:rPr lang="en-US" sz="2600" dirty="0"/>
              <a:t>Evacuation</a:t>
            </a:r>
          </a:p>
          <a:p>
            <a:pPr lvl="1">
              <a:buFont typeface="Wingdings" panose="05000000000000000000" pitchFamily="2" charset="2"/>
              <a:buChar char="§"/>
            </a:pPr>
            <a:r>
              <a:rPr lang="en-US" sz="2000" dirty="0"/>
              <a:t>Each department has a specific evacuation plan for their area.  Each employee should review the department specific evacuation plan and become familiar with exit routes and fire exits.  To prevent blockage of corridors during evacuation procedures, patients should be evacuated in the following order:</a:t>
            </a:r>
          </a:p>
          <a:p>
            <a:pPr lvl="1">
              <a:buFont typeface="Wingdings" panose="05000000000000000000" pitchFamily="2" charset="2"/>
              <a:buChar char="§"/>
            </a:pPr>
            <a:r>
              <a:rPr lang="en-US" sz="2000" dirty="0"/>
              <a:t>Patients in immediate danger</a:t>
            </a:r>
          </a:p>
          <a:p>
            <a:pPr lvl="1">
              <a:buFont typeface="Wingdings" panose="05000000000000000000" pitchFamily="2" charset="2"/>
              <a:buChar char="§"/>
            </a:pPr>
            <a:r>
              <a:rPr lang="en-US" sz="2000" dirty="0"/>
              <a:t>Ambulatory patients under supervision</a:t>
            </a:r>
          </a:p>
          <a:p>
            <a:pPr lvl="1">
              <a:buFont typeface="Wingdings" panose="05000000000000000000" pitchFamily="2" charset="2"/>
              <a:buChar char="§"/>
            </a:pPr>
            <a:r>
              <a:rPr lang="en-US" sz="2000" dirty="0"/>
              <a:t>Bed patients or wheelchair patients who cannot ambulate</a:t>
            </a:r>
          </a:p>
          <a:p>
            <a:pPr lvl="1">
              <a:buFont typeface="Wingdings" panose="05000000000000000000" pitchFamily="2" charset="2"/>
              <a:buChar char="§"/>
            </a:pPr>
            <a:r>
              <a:rPr lang="en-US" sz="2000" dirty="0"/>
              <a:t>Patients on life-support equipment</a:t>
            </a:r>
          </a:p>
          <a:p>
            <a:pPr lvl="1">
              <a:buFont typeface="Wingdings" panose="05000000000000000000" pitchFamily="2" charset="2"/>
              <a:buChar char="§"/>
            </a:pPr>
            <a:endParaRPr lang="en-US" sz="2000" dirty="0"/>
          </a:p>
          <a:p>
            <a:pPr marL="507492" indent="-342900">
              <a:buFont typeface="Wingdings" panose="05000000000000000000" pitchFamily="2" charset="2"/>
              <a:buChar char="§"/>
            </a:pPr>
            <a:r>
              <a:rPr lang="en-US" sz="2400" dirty="0"/>
              <a:t>Who is authorized to give an order to evacuate an area or the hospital?</a:t>
            </a:r>
          </a:p>
          <a:p>
            <a:pPr marL="800100" lvl="1" indent="-342900">
              <a:buFont typeface="Wingdings" panose="05000000000000000000" pitchFamily="2" charset="2"/>
              <a:buChar char="§"/>
            </a:pPr>
            <a:r>
              <a:rPr lang="en-US" sz="2100" dirty="0"/>
              <a:t>Administration</a:t>
            </a:r>
          </a:p>
          <a:p>
            <a:pPr marL="800100" lvl="1" indent="-342900">
              <a:buFont typeface="Wingdings" panose="05000000000000000000" pitchFamily="2" charset="2"/>
              <a:buChar char="§"/>
            </a:pPr>
            <a:r>
              <a:rPr lang="en-US" sz="2100" dirty="0"/>
              <a:t>Fire Chief</a:t>
            </a:r>
          </a:p>
          <a:p>
            <a:pPr marL="800100" lvl="1" indent="-342900">
              <a:buFont typeface="Wingdings" panose="05000000000000000000" pitchFamily="2" charset="2"/>
              <a:buChar char="§"/>
            </a:pPr>
            <a:r>
              <a:rPr lang="en-US" sz="2100" dirty="0"/>
              <a:t>Law Enforcement</a:t>
            </a:r>
          </a:p>
          <a:p>
            <a:pPr marL="800100" lvl="1" indent="-342900">
              <a:buFont typeface="Wingdings" panose="05000000000000000000" pitchFamily="2" charset="2"/>
              <a:buChar char="§"/>
            </a:pPr>
            <a:r>
              <a:rPr lang="en-US" sz="2100" dirty="0"/>
              <a:t>Safety Officer</a:t>
            </a:r>
          </a:p>
          <a:p>
            <a:pPr lvl="1">
              <a:buFont typeface="Wingdings" panose="05000000000000000000" pitchFamily="2" charset="2"/>
              <a:buChar char="§"/>
            </a:pPr>
            <a:endParaRPr lang="en-US" sz="3200" dirty="0"/>
          </a:p>
          <a:p>
            <a:pPr lvl="1">
              <a:buFont typeface="Wingdings" panose="05000000000000000000" pitchFamily="2" charset="2"/>
              <a:buChar char="§"/>
            </a:pPr>
            <a:endParaRPr lang="en-US" dirty="0"/>
          </a:p>
        </p:txBody>
      </p:sp>
    </p:spTree>
    <p:extLst>
      <p:ext uri="{BB962C8B-B14F-4D97-AF65-F5344CB8AC3E}">
        <p14:creationId xmlns:p14="http://schemas.microsoft.com/office/powerpoint/2010/main" val="1841068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algn="ctr"/>
            <a:r>
              <a:rPr lang="en-US" dirty="0"/>
              <a:t>Facility Alert</a:t>
            </a:r>
          </a:p>
        </p:txBody>
      </p:sp>
      <p:sp>
        <p:nvSpPr>
          <p:cNvPr id="16387" name="Rectangle 3"/>
          <p:cNvSpPr>
            <a:spLocks noGrp="1" noRot="1" noChangeArrowheads="1"/>
          </p:cNvSpPr>
          <p:nvPr>
            <p:ph idx="1"/>
          </p:nvPr>
        </p:nvSpPr>
        <p:spPr/>
        <p:txBody>
          <a:bodyPr/>
          <a:lstStyle/>
          <a:p>
            <a:r>
              <a:rPr lang="en-US" b="1" dirty="0">
                <a:solidFill>
                  <a:srgbClr val="FF0000"/>
                </a:solidFill>
              </a:rPr>
              <a:t>Fire Alarm Activation </a:t>
            </a:r>
          </a:p>
          <a:p>
            <a:pPr lvl="1"/>
            <a:r>
              <a:rPr lang="en-US" dirty="0"/>
              <a:t>Know the floor plan of your dept. &amp; the hospital as a whole</a:t>
            </a:r>
          </a:p>
          <a:p>
            <a:pPr lvl="1"/>
            <a:r>
              <a:rPr lang="en-US" dirty="0"/>
              <a:t>Pay attention to exit routes</a:t>
            </a:r>
          </a:p>
          <a:p>
            <a:pPr lvl="1"/>
            <a:r>
              <a:rPr lang="en-US" dirty="0"/>
              <a:t>Know the exact location of fire alarms and fire extinguishers</a:t>
            </a:r>
          </a:p>
          <a:p>
            <a:pPr lvl="1"/>
            <a:r>
              <a:rPr lang="en-US" dirty="0"/>
              <a:t>Dial 2000/pull alarm (Rescue, Alert, </a:t>
            </a:r>
          </a:p>
          <a:p>
            <a:pPr marL="722376" lvl="2" indent="0">
              <a:buNone/>
            </a:pPr>
            <a:r>
              <a:rPr lang="en-US" dirty="0"/>
              <a:t>Confine, Extinguish)</a:t>
            </a:r>
          </a:p>
          <a:p>
            <a:pPr lvl="1"/>
            <a:endParaRPr lang="en-US" dirty="0"/>
          </a:p>
        </p:txBody>
      </p:sp>
      <p:pic>
        <p:nvPicPr>
          <p:cNvPr id="2050" name="Picture 2" descr="C:\Documents and Settings\kleftwich\Local Settings\Temporary Internet Files\Content.IE5\GHUNG5YV\MP900438774[1].jpg"/>
          <p:cNvPicPr>
            <a:picLocks noChangeAspect="1" noChangeArrowheads="1"/>
          </p:cNvPicPr>
          <p:nvPr/>
        </p:nvPicPr>
        <p:blipFill>
          <a:blip r:embed="rId2" cstate="print"/>
          <a:srcRect/>
          <a:stretch>
            <a:fillRect/>
          </a:stretch>
        </p:blipFill>
        <p:spPr bwMode="auto">
          <a:xfrm flipH="1">
            <a:off x="7010400" y="4648200"/>
            <a:ext cx="1447801" cy="162877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algn="ctr"/>
            <a:r>
              <a:rPr lang="en-US" dirty="0"/>
              <a:t>Facility Alert</a:t>
            </a:r>
          </a:p>
        </p:txBody>
      </p:sp>
      <p:sp>
        <p:nvSpPr>
          <p:cNvPr id="8195" name="Rectangle 3"/>
          <p:cNvSpPr>
            <a:spLocks noGrp="1" noRot="1" noChangeArrowheads="1"/>
          </p:cNvSpPr>
          <p:nvPr>
            <p:ph idx="1"/>
          </p:nvPr>
        </p:nvSpPr>
        <p:spPr/>
        <p:txBody>
          <a:bodyPr/>
          <a:lstStyle/>
          <a:p>
            <a:r>
              <a:rPr lang="en-US" b="1" dirty="0">
                <a:solidFill>
                  <a:srgbClr val="FF9900"/>
                </a:solidFill>
              </a:rPr>
              <a:t>Hazardous Spill</a:t>
            </a:r>
          </a:p>
          <a:p>
            <a:pPr lvl="1"/>
            <a:r>
              <a:rPr lang="en-US" dirty="0"/>
              <a:t>Any spill which could present a hazard to people, the environment, or effects unknown.</a:t>
            </a:r>
          </a:p>
          <a:p>
            <a:pPr lvl="1"/>
            <a:r>
              <a:rPr lang="en-US" dirty="0"/>
              <a:t>Contact PBX</a:t>
            </a:r>
          </a:p>
          <a:p>
            <a:pPr lvl="1"/>
            <a:r>
              <a:rPr lang="en-US" dirty="0"/>
              <a:t>Isolate spill area</a:t>
            </a:r>
          </a:p>
          <a:p>
            <a:pPr lvl="1"/>
            <a:r>
              <a:rPr lang="en-US" dirty="0"/>
              <a:t>Deny any entry to area</a:t>
            </a:r>
          </a:p>
          <a:p>
            <a:pPr>
              <a:buFont typeface="Wingdings" pitchFamily="2" charset="2"/>
              <a:buNone/>
            </a:pPr>
            <a:endParaRPr lang="en-US" dirty="0"/>
          </a:p>
        </p:txBody>
      </p:sp>
      <p:pic>
        <p:nvPicPr>
          <p:cNvPr id="4099" name="Picture 3" descr="C:\Documents and Settings\kleftwich\Local Settings\Temporary Internet Files\Content.IE5\GHUNG5YV\MP900321132[1].jpg"/>
          <p:cNvPicPr>
            <a:picLocks noChangeAspect="1" noChangeArrowheads="1"/>
          </p:cNvPicPr>
          <p:nvPr/>
        </p:nvPicPr>
        <p:blipFill>
          <a:blip r:embed="rId2" cstate="print"/>
          <a:srcRect/>
          <a:stretch>
            <a:fillRect/>
          </a:stretch>
        </p:blipFill>
        <p:spPr bwMode="auto">
          <a:xfrm>
            <a:off x="6248400" y="3733800"/>
            <a:ext cx="2609088" cy="2819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Facility Alert</a:t>
            </a:r>
          </a:p>
        </p:txBody>
      </p:sp>
      <p:sp>
        <p:nvSpPr>
          <p:cNvPr id="3" name="Content Placeholder 2"/>
          <p:cNvSpPr>
            <a:spLocks noGrp="1"/>
          </p:cNvSpPr>
          <p:nvPr>
            <p:ph idx="1"/>
          </p:nvPr>
        </p:nvSpPr>
        <p:spPr>
          <a:xfrm>
            <a:off x="28338" y="1600200"/>
            <a:ext cx="9039462" cy="5105400"/>
          </a:xfrm>
        </p:spPr>
        <p:txBody>
          <a:bodyPr>
            <a:normAutofit lnSpcReduction="10000"/>
          </a:bodyPr>
          <a:lstStyle/>
          <a:p>
            <a:pPr marL="164592" indent="0" algn="just">
              <a:buNone/>
            </a:pPr>
            <a:r>
              <a:rPr lang="en-US" sz="2000" b="1" dirty="0">
                <a:solidFill>
                  <a:srgbClr val="C00000"/>
                </a:solidFill>
                <a:latin typeface="Arial Black" panose="020B0A04020102020204" pitchFamily="34" charset="0"/>
                <a:cs typeface="Arial" panose="020B0604020202020204" pitchFamily="34" charset="0"/>
              </a:rPr>
              <a:t>Emergency Plan Activation</a:t>
            </a:r>
          </a:p>
          <a:p>
            <a:pPr marL="164592" indent="0" algn="just">
              <a:buNone/>
            </a:pPr>
            <a:endParaRPr lang="en-US" sz="1400" b="1" dirty="0">
              <a:latin typeface="Arial Black" panose="020B0A04020102020204" pitchFamily="34" charset="0"/>
              <a:cs typeface="Arial" panose="020B0604020202020204" pitchFamily="34" charset="0"/>
            </a:endParaRPr>
          </a:p>
          <a:p>
            <a:pPr marL="164592" indent="0" algn="just">
              <a:buNone/>
            </a:pPr>
            <a:r>
              <a:rPr lang="en-US" sz="1400" b="1" dirty="0">
                <a:latin typeface="Arial Black" panose="020B0A04020102020204" pitchFamily="34" charset="0"/>
                <a:cs typeface="Arial" panose="020B0604020202020204" pitchFamily="34" charset="0"/>
              </a:rPr>
              <a:t>A disaster is any incident or event that disrupts the normal operation of Medical Center. To assist in a quick and efficient transition from normal to disaster operation, the hospital has developed a disaster plan which outlines general guidelines and department functions during emergency operations.  The administrator (or designated representative) makes the decision to implement the disaster plan and is responsible for managing disaster operations. </a:t>
            </a:r>
          </a:p>
          <a:p>
            <a:pPr lvl="1" algn="just"/>
            <a:endParaRPr lang="en-US" sz="1400" b="1" dirty="0">
              <a:latin typeface="Arial" panose="020B0604020202020204" pitchFamily="34" charset="0"/>
              <a:cs typeface="Arial" panose="020B0604020202020204" pitchFamily="34" charset="0"/>
            </a:endParaRPr>
          </a:p>
          <a:p>
            <a:pPr marL="934974" lvl="1" indent="-285750" algn="just">
              <a:buFont typeface="Wingdings" panose="05000000000000000000" pitchFamily="2" charset="2"/>
              <a:buChar char="q"/>
            </a:pPr>
            <a:r>
              <a:rPr lang="en-US" sz="1400" b="1" dirty="0">
                <a:latin typeface="Arial Black" panose="020B0A04020102020204" pitchFamily="34" charset="0"/>
                <a:cs typeface="Arial" panose="020B0604020202020204" pitchFamily="34" charset="0"/>
              </a:rPr>
              <a:t>In the event that a disaster happens within Medical Center Health system or in the community the announcement “Emergency Plan Activation” along with the type of disaster will be called overhead.  All staff will return to their departments and await instructions from the supervisors. Disasters may include but not limited to: fire, bomb threat, loss of a major utility system, plane crashes, natural disasters (flood, earthquake, tornado, etc.), civil disturbances, and bioterrorism. </a:t>
            </a:r>
          </a:p>
          <a:p>
            <a:pPr lvl="2" algn="just"/>
            <a:endParaRPr lang="en-US" sz="1400" b="1" dirty="0">
              <a:latin typeface="Arial Black" panose="020B0A04020102020204" pitchFamily="34" charset="0"/>
              <a:cs typeface="Arial" panose="020B0604020202020204" pitchFamily="34" charset="0"/>
            </a:endParaRPr>
          </a:p>
          <a:p>
            <a:pPr marL="934974" lvl="1" indent="-285750" algn="just">
              <a:buFont typeface="Wingdings" panose="05000000000000000000" pitchFamily="2" charset="2"/>
              <a:buChar char="q"/>
            </a:pPr>
            <a:r>
              <a:rPr lang="en-US" sz="1400" b="1" dirty="0">
                <a:latin typeface="Arial Black" panose="020B0A04020102020204" pitchFamily="34" charset="0"/>
                <a:cs typeface="Arial" panose="020B0604020202020204" pitchFamily="34" charset="0"/>
              </a:rPr>
              <a:t>Emergency Operations Plan can be found on the intranet home page as well as the policy manager.  It is included as a part of the Environment of Care Plan.  All employees are required to become familiar with the contents of the plan and understand their role in a disaster situation, and should be able to locate this document for reference.</a:t>
            </a:r>
          </a:p>
          <a:p>
            <a:pPr algn="just"/>
            <a:endParaRPr lang="en-US" sz="1400" dirty="0"/>
          </a:p>
        </p:txBody>
      </p:sp>
      <p:pic>
        <p:nvPicPr>
          <p:cNvPr id="4" name="Picture 1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28600" y="3886200"/>
            <a:ext cx="711454" cy="1072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descr="http://www.clker.com/cliparts/e/3/1/1/1268951255990081669tornado-md.png">
            <a:hlinkClick r:id="rId3" tooltip="Download as SVG file"/>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 y="5410200"/>
            <a:ext cx="712216" cy="10736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1873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Facility Alert</a:t>
            </a:r>
          </a:p>
        </p:txBody>
      </p:sp>
      <p:sp>
        <p:nvSpPr>
          <p:cNvPr id="3" name="Content Placeholder 2"/>
          <p:cNvSpPr>
            <a:spLocks noGrp="1"/>
          </p:cNvSpPr>
          <p:nvPr>
            <p:ph idx="1"/>
          </p:nvPr>
        </p:nvSpPr>
        <p:spPr>
          <a:xfrm>
            <a:off x="457200" y="1600200"/>
            <a:ext cx="8305800" cy="4952999"/>
          </a:xfrm>
        </p:spPr>
        <p:txBody>
          <a:bodyPr>
            <a:normAutofit fontScale="92500"/>
          </a:bodyPr>
          <a:lstStyle/>
          <a:p>
            <a:pPr marL="457200" indent="-457200">
              <a:buFont typeface="Wingdings" panose="05000000000000000000" pitchFamily="2" charset="2"/>
              <a:buChar char="§"/>
            </a:pPr>
            <a:r>
              <a:rPr lang="en-US" sz="3000" b="1" u="sng" dirty="0">
                <a:solidFill>
                  <a:srgbClr val="BA064B"/>
                </a:solidFill>
              </a:rPr>
              <a:t>Team Assist</a:t>
            </a:r>
          </a:p>
          <a:p>
            <a:pPr marL="457200" indent="-457200">
              <a:buFont typeface="Wingdings" panose="05000000000000000000" pitchFamily="2" charset="2"/>
              <a:buChar char="§"/>
            </a:pPr>
            <a:endParaRPr lang="en-US" sz="2800" u="sng" dirty="0"/>
          </a:p>
          <a:p>
            <a:pPr marL="457200" indent="-457200">
              <a:buFont typeface="Wingdings" panose="05000000000000000000" pitchFamily="2" charset="2"/>
              <a:buChar char="§"/>
            </a:pPr>
            <a:r>
              <a:rPr lang="en-US" sz="2400" u="sng" dirty="0"/>
              <a:t>What is it?  </a:t>
            </a:r>
            <a:r>
              <a:rPr lang="en-US" sz="2400" dirty="0"/>
              <a:t>Team assist is a team of nurses who respond to units that are experiencing acute workload issues, such as multiple admissions or discharges all at once.</a:t>
            </a:r>
          </a:p>
          <a:p>
            <a:pPr marL="0" indent="0">
              <a:buNone/>
            </a:pPr>
            <a:endParaRPr lang="en-US" sz="2400" dirty="0"/>
          </a:p>
          <a:p>
            <a:r>
              <a:rPr lang="en-US" sz="2400" u="sng" dirty="0"/>
              <a:t>How does it work?</a:t>
            </a:r>
            <a:r>
              <a:rPr lang="en-US" sz="2400" dirty="0"/>
              <a:t>   The charge nurse will notify the house supervisor when a team assist is needed.  The house supervisor will then notify the team and direct them to the unit in need.  The charge nurse should be ready to “direct traffic” as each team member will report directly to the charge nurse to identify immediate needs.</a:t>
            </a:r>
          </a:p>
          <a:p>
            <a:pPr marL="0" indent="0">
              <a:buNone/>
            </a:pPr>
            <a:endParaRPr lang="en-US" sz="2400" dirty="0"/>
          </a:p>
          <a:p>
            <a:endParaRPr lang="en-US" dirty="0"/>
          </a:p>
        </p:txBody>
      </p:sp>
    </p:spTree>
    <p:extLst>
      <p:ext uri="{BB962C8B-B14F-4D97-AF65-F5344CB8AC3E}">
        <p14:creationId xmlns:p14="http://schemas.microsoft.com/office/powerpoint/2010/main" val="3074702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MCH Team Assist</a:t>
            </a:r>
          </a:p>
        </p:txBody>
      </p:sp>
      <p:sp>
        <p:nvSpPr>
          <p:cNvPr id="3" name="Content Placeholder 2"/>
          <p:cNvSpPr>
            <a:spLocks noGrp="1"/>
          </p:cNvSpPr>
          <p:nvPr>
            <p:ph idx="1"/>
          </p:nvPr>
        </p:nvSpPr>
        <p:spPr>
          <a:xfrm>
            <a:off x="457200" y="1676400"/>
            <a:ext cx="8229600" cy="4800600"/>
          </a:xfrm>
        </p:spPr>
        <p:txBody>
          <a:bodyPr>
            <a:normAutofit fontScale="85000" lnSpcReduction="20000"/>
          </a:bodyPr>
          <a:lstStyle/>
          <a:p>
            <a:r>
              <a:rPr lang="en-US" sz="2400" u="sng" dirty="0"/>
              <a:t>Why are we doing this?</a:t>
            </a:r>
            <a:r>
              <a:rPr lang="en-US" sz="2400" dirty="0"/>
              <a:t>  We are doing this because patient care and safety is a priority.  We know that sometimes staff can be overwhelmed with multiple admissions and/or discharges and assistance is needed immediately. </a:t>
            </a:r>
          </a:p>
          <a:p>
            <a:r>
              <a:rPr lang="en-US" sz="2400" dirty="0"/>
              <a:t> </a:t>
            </a:r>
          </a:p>
          <a:p>
            <a:r>
              <a:rPr lang="en-US" sz="2600" u="sng" dirty="0"/>
              <a:t>What if this happens after business hours?</a:t>
            </a:r>
            <a:r>
              <a:rPr lang="en-US" sz="2600" dirty="0"/>
              <a:t>   After normal business hours, the house supervisor will call each unit’s charge nurses and ask if there are staff members available to help.  Any available staff will report to the affected unit’s charge nurse, help out and perform their tasks, and be dismissed back to their unit of origin as soon as possible.</a:t>
            </a:r>
          </a:p>
          <a:p>
            <a:pPr marL="0" indent="0">
              <a:buNone/>
            </a:pPr>
            <a:r>
              <a:rPr lang="en-US" sz="2600" dirty="0"/>
              <a:t>            </a:t>
            </a:r>
          </a:p>
          <a:p>
            <a:pPr marL="0" indent="0">
              <a:buNone/>
            </a:pPr>
            <a:r>
              <a:rPr lang="en-US" sz="2400" dirty="0"/>
              <a:t>**Note:  Team is intended to be a short-term and quick solution to an immediate need.  The team should be dismissed </a:t>
            </a:r>
            <a:r>
              <a:rPr lang="en-US" sz="2400" u="sng" dirty="0"/>
              <a:t>as soon as possible</a:t>
            </a:r>
            <a:r>
              <a:rPr lang="en-US" sz="2400" dirty="0"/>
              <a:t>.</a:t>
            </a:r>
          </a:p>
          <a:p>
            <a:endParaRPr lang="en-US" sz="2800" dirty="0"/>
          </a:p>
          <a:p>
            <a:endParaRPr lang="en-US" sz="2800" dirty="0"/>
          </a:p>
          <a:p>
            <a:endParaRPr lang="en-US" dirty="0"/>
          </a:p>
        </p:txBody>
      </p:sp>
    </p:spTree>
    <p:extLst>
      <p:ext uri="{BB962C8B-B14F-4D97-AF65-F5344CB8AC3E}">
        <p14:creationId xmlns:p14="http://schemas.microsoft.com/office/powerpoint/2010/main" val="3373699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MCH Team Assist</a:t>
            </a:r>
          </a:p>
        </p:txBody>
      </p:sp>
      <p:sp>
        <p:nvSpPr>
          <p:cNvPr id="3" name="Content Placeholder 2"/>
          <p:cNvSpPr>
            <a:spLocks noGrp="1"/>
          </p:cNvSpPr>
          <p:nvPr>
            <p:ph idx="1"/>
          </p:nvPr>
        </p:nvSpPr>
        <p:spPr/>
        <p:txBody>
          <a:bodyPr>
            <a:normAutofit fontScale="92500" lnSpcReduction="20000"/>
          </a:bodyPr>
          <a:lstStyle/>
          <a:p>
            <a:pPr marL="0" indent="0">
              <a:buNone/>
            </a:pPr>
            <a:r>
              <a:rPr lang="en-US" sz="2600" u="sng" dirty="0"/>
              <a:t>VERY IMPORTANT</a:t>
            </a:r>
            <a:r>
              <a:rPr lang="en-US" sz="2600" dirty="0"/>
              <a:t>:  Team assist is a solution for workload issues, not for patients with changes in acuity or a change in clinical factors affecting workload.  RAPID RESPONSE TEAM remains the appropriate method for resolving these types of problems.</a:t>
            </a:r>
          </a:p>
          <a:p>
            <a:pPr marL="0" indent="0">
              <a:buNone/>
            </a:pPr>
            <a:endParaRPr lang="en-US" sz="2600" dirty="0"/>
          </a:p>
          <a:p>
            <a:pPr marL="0" indent="0">
              <a:buNone/>
            </a:pPr>
            <a:r>
              <a:rPr lang="en-US" sz="2600" dirty="0"/>
              <a:t>Team Assist Members:</a:t>
            </a:r>
          </a:p>
          <a:p>
            <a:pPr marL="0" indent="0">
              <a:buNone/>
            </a:pPr>
            <a:r>
              <a:rPr lang="en-US" sz="2600" dirty="0"/>
              <a:t>	*Educators</a:t>
            </a:r>
          </a:p>
          <a:p>
            <a:pPr marL="0" indent="0">
              <a:buNone/>
            </a:pPr>
            <a:r>
              <a:rPr lang="en-US" sz="2600" dirty="0"/>
              <a:t>	*Directors</a:t>
            </a:r>
          </a:p>
          <a:p>
            <a:pPr marL="0" indent="0">
              <a:buNone/>
            </a:pPr>
            <a:r>
              <a:rPr lang="en-US" dirty="0"/>
              <a:t>	</a:t>
            </a:r>
          </a:p>
          <a:p>
            <a:endParaRPr lang="en-US" dirty="0"/>
          </a:p>
        </p:txBody>
      </p:sp>
    </p:spTree>
    <p:extLst>
      <p:ext uri="{BB962C8B-B14F-4D97-AF65-F5344CB8AC3E}">
        <p14:creationId xmlns:p14="http://schemas.microsoft.com/office/powerpoint/2010/main" val="26306449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AE3276AABAAEB845B6361F94240EA121" ma:contentTypeVersion="1" ma:contentTypeDescription="Create a new document." ma:contentTypeScope="" ma:versionID="0ad77a55e9331a2d613d41f59e31c118">
  <xsd:schema xmlns:xsd="http://www.w3.org/2001/XMLSchema" xmlns:xs="http://www.w3.org/2001/XMLSchema" xmlns:p="http://schemas.microsoft.com/office/2006/metadata/properties" xmlns:ns1="http://schemas.microsoft.com/sharepoint/v3" xmlns:ns2="d014551c-b3d8-4800-8cbf-85456d7f21f5" targetNamespace="http://schemas.microsoft.com/office/2006/metadata/properties" ma:root="true" ma:fieldsID="d3ef92b5ee8181c845619718a8013306" ns1:_="" ns2:_="">
    <xsd:import namespace="http://schemas.microsoft.com/sharepoint/v3"/>
    <xsd:import namespace="d014551c-b3d8-4800-8cbf-85456d7f21f5"/>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14551c-b3d8-4800-8cbf-85456d7f21f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d014551c-b3d8-4800-8cbf-85456d7f21f5">RUC6TW2VEKYK-197-21</_dlc_DocId>
    <_dlc_DocIdUrl xmlns="d014551c-b3d8-4800-8cbf-85456d7f21f5">
      <Url>http://srvspswebcm/StudentS/SModules/_layouts/DocIdRedir.aspx?ID=RUC6TW2VEKYK-197-21</Url>
      <Description>RUC6TW2VEKYK-197-21</Description>
    </_dlc_DocIdUrl>
  </documentManagement>
</p:properties>
</file>

<file path=customXml/itemProps1.xml><?xml version="1.0" encoding="utf-8"?>
<ds:datastoreItem xmlns:ds="http://schemas.openxmlformats.org/officeDocument/2006/customXml" ds:itemID="{E8DD3516-8F49-4091-AA34-26D4B023A0C5}">
  <ds:schemaRefs>
    <ds:schemaRef ds:uri="http://schemas.microsoft.com/sharepoint/v3/contenttype/forms"/>
  </ds:schemaRefs>
</ds:datastoreItem>
</file>

<file path=customXml/itemProps2.xml><?xml version="1.0" encoding="utf-8"?>
<ds:datastoreItem xmlns:ds="http://schemas.openxmlformats.org/officeDocument/2006/customXml" ds:itemID="{E3716334-30C1-427F-A392-CC113CE80E22}">
  <ds:schemaRefs>
    <ds:schemaRef ds:uri="http://schemas.microsoft.com/sharepoint/events"/>
  </ds:schemaRefs>
</ds:datastoreItem>
</file>

<file path=customXml/itemProps3.xml><?xml version="1.0" encoding="utf-8"?>
<ds:datastoreItem xmlns:ds="http://schemas.openxmlformats.org/officeDocument/2006/customXml" ds:itemID="{C912A755-7965-4AA4-8BA9-CB180FCBCA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014551c-b3d8-4800-8cbf-85456d7f21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FCCCCB6-7A43-4407-94FC-7D6FEED250B3}">
  <ds:schemaRef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purl.org/dc/terms/"/>
    <ds:schemaRef ds:uri="http://purl.org/dc/dcmitype/"/>
    <ds:schemaRef ds:uri="http://schemas.microsoft.com/office/infopath/2007/PartnerControls"/>
    <ds:schemaRef ds:uri="d014551c-b3d8-4800-8cbf-85456d7f21f5"/>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TM03457510[[fn=Savon]]</Template>
  <TotalTime>1478</TotalTime>
  <Words>1159</Words>
  <Application>Microsoft Office PowerPoint</Application>
  <PresentationFormat>On-screen Show (4:3)</PresentationFormat>
  <Paragraphs>143</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Black</vt:lpstr>
      <vt:lpstr>Calibri</vt:lpstr>
      <vt:lpstr>Century Gothic</vt:lpstr>
      <vt:lpstr>Garamond</vt:lpstr>
      <vt:lpstr>Wingdings</vt:lpstr>
      <vt:lpstr>Savon</vt:lpstr>
      <vt:lpstr>Medical Center Hospital Plain Language</vt:lpstr>
      <vt:lpstr>Plain Language</vt:lpstr>
      <vt:lpstr>FACILITY ALERT</vt:lpstr>
      <vt:lpstr>Facility Alert</vt:lpstr>
      <vt:lpstr>Facility Alert</vt:lpstr>
      <vt:lpstr>Facility Alert</vt:lpstr>
      <vt:lpstr>Facility Alert</vt:lpstr>
      <vt:lpstr>MCH Team Assist</vt:lpstr>
      <vt:lpstr>MCH Team Assist</vt:lpstr>
      <vt:lpstr>Weather Alert</vt:lpstr>
      <vt:lpstr>Security Alert</vt:lpstr>
      <vt:lpstr>Security Alert</vt:lpstr>
      <vt:lpstr>Security Alert</vt:lpstr>
      <vt:lpstr>Security Alert</vt:lpstr>
      <vt:lpstr>Medical Alert</vt:lpstr>
      <vt:lpstr>Medical Alert</vt:lpstr>
      <vt:lpstr>Medical Alert</vt:lpstr>
    </vt:vector>
  </TitlesOfParts>
  <Company>Medical Center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Emergency Codes</dc:title>
  <dc:creator>mch</dc:creator>
  <cp:lastModifiedBy>Johnathan Comer</cp:lastModifiedBy>
  <cp:revision>45</cp:revision>
  <dcterms:created xsi:type="dcterms:W3CDTF">2011-07-12T18:54:43Z</dcterms:created>
  <dcterms:modified xsi:type="dcterms:W3CDTF">2021-05-10T15:21:01Z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0x010100AE3276AABAAEB845B6361F94240EA121</vt:lpwstr>
  </property>
  <property fmtid="{D5CDD505-2E9C-101B-9397-08002B2CF9AE}" pid="3" name="_dlc_DocIdItemGuid">
    <vt:lpwstr>755ba876-1635-4ac3-9bcc-08d42a8ca7ec</vt:lpwstr>
  </property>
</Properties>
</file>