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8"/>
  </p:notesMasterIdLst>
  <p:sldIdLst>
    <p:sldId id="298" r:id="rId2"/>
    <p:sldId id="287" r:id="rId3"/>
    <p:sldId id="300" r:id="rId4"/>
    <p:sldId id="289" r:id="rId5"/>
    <p:sldId id="304" r:id="rId6"/>
    <p:sldId id="290" r:id="rId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8056E-6DAF-491F-B3AE-2D9BF3734BE7}" v="180" dt="2020-12-29T20:58:31.014"/>
    <p1510:client id="{66C6DA69-5344-47DC-9A68-2173AC9812BF}" v="10" dt="2020-12-30T14:26:53.679"/>
    <p1510:client id="{A0FB0C16-C7FE-413E-BD93-CDA505962B9C}" v="285" dt="2020-12-29T21:59:27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8035" autoAdjust="0"/>
  </p:normalViewPr>
  <p:slideViewPr>
    <p:cSldViewPr snapToGrid="0">
      <p:cViewPr varScale="1">
        <p:scale>
          <a:sx n="76" d="100"/>
          <a:sy n="76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93428B7-1E7E-4236-B51C-325425BC9E5B}" type="datetimeFigureOut">
              <a:rPr lang="en-US" smtClean="0"/>
              <a:t>4/20/2021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B772356-0B30-439F-B09D-2DE0F43BF9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0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72356-0B30-439F-B09D-2DE0F43BF9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4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3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39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19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4776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008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142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96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3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0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2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7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2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1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30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sanchez1@echd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MV Boli"/>
              </a:rPr>
              <a:t>Accreditation &amp; Licensure</a:t>
            </a:r>
            <a:endParaRPr lang="en-US" sz="72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types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154797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75438"/>
          </a:xfrm>
        </p:spPr>
        <p:txBody>
          <a:bodyPr/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</a:rPr>
              <a:t>Surveys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92" y="1257698"/>
            <a:ext cx="9404515" cy="499070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  <a:ea typeface="+mj-lt"/>
                <a:cs typeface="+mj-lt"/>
              </a:rPr>
              <a:t>Accreditation </a:t>
            </a:r>
            <a:endParaRPr lang="en-US"/>
          </a:p>
          <a:p>
            <a:pPr lvl="1"/>
            <a:r>
              <a:rPr lang="en-US" dirty="0">
                <a:latin typeface="Arial Rounded MT Bold"/>
                <a:ea typeface="+mj-lt"/>
                <a:cs typeface="+mj-lt"/>
              </a:rPr>
              <a:t>Currently</a:t>
            </a:r>
            <a:r>
              <a:rPr lang="en-US" sz="2000" dirty="0">
                <a:latin typeface="Arial Rounded MT Bold"/>
                <a:ea typeface="+mj-lt"/>
                <a:cs typeface="+mj-lt"/>
              </a:rPr>
              <a:t> MCH uses DNV</a:t>
            </a:r>
            <a:r>
              <a:rPr lang="en-US" dirty="0">
                <a:latin typeface="Arial Rounded MT Bold"/>
                <a:ea typeface="+mj-lt"/>
                <a:cs typeface="+mj-lt"/>
              </a:rPr>
              <a:t> </a:t>
            </a:r>
            <a:r>
              <a:rPr lang="en-US" sz="2000" dirty="0">
                <a:latin typeface="Arial Rounded MT Bold"/>
                <a:ea typeface="+mj-lt"/>
                <a:cs typeface="+mj-lt"/>
              </a:rPr>
              <a:t>as our accrediting organization</a:t>
            </a:r>
            <a:endParaRPr lang="en-US" dirty="0">
              <a:latin typeface="Arial Rounded MT Bold"/>
            </a:endParaRPr>
          </a:p>
          <a:p>
            <a:pPr lvl="1"/>
            <a:r>
              <a:rPr lang="en-US" sz="2000" dirty="0">
                <a:latin typeface="Arial Rounded MT Bold"/>
                <a:ea typeface="+mj-lt"/>
                <a:cs typeface="+mj-lt"/>
              </a:rPr>
              <a:t>They do onsite/virtual surveys every year (last survey Nov 2020)</a:t>
            </a:r>
            <a:endParaRPr lang="en-US">
              <a:latin typeface="Arial Rounded MT Bold"/>
              <a:ea typeface="+mj-lt"/>
              <a:cs typeface="+mj-lt"/>
            </a:endParaRPr>
          </a:p>
          <a:p>
            <a:pPr lvl="2"/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  <a:ea typeface="+mj-lt"/>
                <a:cs typeface="+mj-lt"/>
              </a:rPr>
              <a:t>New survey expected between July and September 2021</a:t>
            </a:r>
            <a:endParaRPr lang="en-US" sz="1800">
              <a:solidFill>
                <a:schemeClr val="accent3">
                  <a:lumMod val="60000"/>
                  <a:lumOff val="40000"/>
                </a:schemeClr>
              </a:solidFill>
              <a:latin typeface="Arial Rounded MT Bold"/>
            </a:endParaRPr>
          </a:p>
          <a:p>
            <a:pPr lvl="2"/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</a:rPr>
              <a:t>Initial DNV Stroke Certification survey expected in March 2021</a:t>
            </a:r>
          </a:p>
          <a:p>
            <a:endParaRPr lang="en-US" sz="1600" dirty="0">
              <a:solidFill>
                <a:srgbClr val="FFFFFF"/>
              </a:solidFill>
              <a:latin typeface="Century Gothic" panose="020B0502020202020204"/>
              <a:ea typeface="+mj-lt"/>
              <a:cs typeface="+mj-lt"/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  <a:ea typeface="+mj-lt"/>
                <a:cs typeface="+mj-lt"/>
              </a:rPr>
              <a:t>Other</a:t>
            </a:r>
            <a:endParaRPr lang="en-US"/>
          </a:p>
          <a:p>
            <a:pPr lvl="1"/>
            <a:r>
              <a:rPr lang="en-US" dirty="0">
                <a:latin typeface="Arial Rounded MT Bold"/>
                <a:ea typeface="+mj-lt"/>
                <a:cs typeface="+mj-lt"/>
              </a:rPr>
              <a:t>Surveys </a:t>
            </a:r>
            <a:r>
              <a:rPr lang="en-US" sz="2000" dirty="0">
                <a:latin typeface="Arial Rounded MT Bold"/>
                <a:ea typeface="+mj-lt"/>
                <a:cs typeface="+mj-lt"/>
              </a:rPr>
              <a:t>for disease specific programs &amp; our trauma services </a:t>
            </a:r>
            <a:endParaRPr lang="en-US"/>
          </a:p>
          <a:p>
            <a:pPr lvl="1"/>
            <a:r>
              <a:rPr lang="en-US" dirty="0">
                <a:latin typeface="Arial Rounded MT Bold"/>
                <a:ea typeface="+mj-lt"/>
                <a:cs typeface="+mj-lt"/>
              </a:rPr>
              <a:t>Also </a:t>
            </a:r>
            <a:r>
              <a:rPr lang="en-US" sz="2000" dirty="0">
                <a:latin typeface="Arial Rounded MT Bold"/>
                <a:ea typeface="+mj-lt"/>
                <a:cs typeface="+mj-lt"/>
              </a:rPr>
              <a:t>the state can come in for </a:t>
            </a:r>
            <a:r>
              <a:rPr lang="en-US" sz="2000" i="1" dirty="0">
                <a:latin typeface="Arial Rounded MT Bold"/>
                <a:ea typeface="+mj-lt"/>
                <a:cs typeface="+mj-lt"/>
              </a:rPr>
              <a:t>complaint surveys at anytime</a:t>
            </a:r>
            <a:endParaRPr lang="en-US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005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47" y="164943"/>
            <a:ext cx="9404723" cy="682125"/>
          </a:xfrm>
        </p:spPr>
        <p:txBody>
          <a:bodyPr/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</a:rPr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11936"/>
            <a:ext cx="11241024" cy="5236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en-US" dirty="0"/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ounded MT Bold"/>
              </a:rPr>
              <a:t>Look around your area – 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ounded MT Bold"/>
              </a:rPr>
              <a:t>It’s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/>
              </a:rPr>
              <a:t>small things </a:t>
            </a:r>
            <a:r>
              <a:rPr lang="en-US" dirty="0">
                <a:latin typeface="Arial Rounded MT Bold"/>
              </a:rPr>
              <a:t>that in our environment that go unnoticed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ounded MT Bold"/>
              </a:rPr>
              <a:t>However,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/>
              </a:rPr>
              <a:t>these are the things that are noticed </a:t>
            </a:r>
            <a:r>
              <a:rPr lang="en-US" dirty="0">
                <a:latin typeface="Arial Rounded MT Bold"/>
              </a:rPr>
              <a:t>by patients and families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 Rounded MT Bold"/>
            </a:endParaRPr>
          </a:p>
          <a:p>
            <a:pPr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Arial Rounded MT Bold"/>
              </a:rPr>
              <a:t>Think of yourself in a restaurant, waiting &amp; looking around…</a:t>
            </a:r>
          </a:p>
          <a:p>
            <a:pPr lvl="2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/>
              </a:rPr>
              <a:t>Yeah, it’s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/>
              </a:rPr>
              <a:t>those things</a:t>
            </a:r>
            <a:r>
              <a:rPr lang="en-US" sz="2000" dirty="0">
                <a:latin typeface="Arial Rounded MT Bold"/>
              </a:rPr>
              <a:t>…</a:t>
            </a:r>
          </a:p>
          <a:p>
            <a:pPr lvl="2"/>
            <a:endParaRPr lang="en-US" sz="2000" dirty="0">
              <a:latin typeface="Arial Rounded MT Bold"/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Arial Rounded MT Bold"/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Arial Rounded MT Bold"/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</a:rPr>
              <a:t>IF it doesn’t look right – let someone know </a:t>
            </a:r>
            <a:endParaRPr lang="en-US" b="1">
              <a:solidFill>
                <a:schemeClr val="accent3">
                  <a:lumMod val="60000"/>
                  <a:lumOff val="40000"/>
                </a:schemeClr>
              </a:solidFill>
              <a:latin typeface="Arial Rounded MT Bold"/>
            </a:endParaRPr>
          </a:p>
          <a:p>
            <a:endParaRPr lang="en-US" dirty="0">
              <a:latin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388" y="3542504"/>
            <a:ext cx="3622543" cy="318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944" y="1515628"/>
            <a:ext cx="2757055" cy="20268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035040" y="5108448"/>
            <a:ext cx="2036064" cy="43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6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08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ts val="1000"/>
              </a:spcBef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</a:rPr>
              <a:t>All these things were cited by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/>
                <a:ea typeface="+mj-lt"/>
                <a:cs typeface="+mj-lt"/>
              </a:rPr>
              <a:t>DNV in November and/or during other previous surveys  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7736" y="1943101"/>
            <a:ext cx="9994936" cy="34335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sz="2200" dirty="0">
                <a:latin typeface="Arial Rounded MT Bold"/>
              </a:rPr>
              <a:t>Tape residue on carts</a:t>
            </a:r>
          </a:p>
          <a:p>
            <a:pPr>
              <a:buClr>
                <a:srgbClr val="F5AF7C"/>
              </a:buClr>
            </a:pPr>
            <a:r>
              <a:rPr lang="en-US" sz="2200" dirty="0">
                <a:latin typeface="Arial Rounded MT Bold"/>
              </a:rPr>
              <a:t>PPE in designated “clean” areas (</a:t>
            </a:r>
            <a:r>
              <a:rPr lang="en-US" sz="2200" dirty="0" err="1">
                <a:latin typeface="Arial Rounded MT Bold"/>
              </a:rPr>
              <a:t>ie</a:t>
            </a:r>
            <a:r>
              <a:rPr lang="en-US" sz="2200" dirty="0">
                <a:latin typeface="Arial Rounded MT Bold"/>
              </a:rPr>
              <a:t> food/drink areas)</a:t>
            </a:r>
          </a:p>
          <a:p>
            <a:pPr>
              <a:buClr>
                <a:srgbClr val="F5AF7C"/>
              </a:buClr>
            </a:pPr>
            <a:r>
              <a:rPr lang="en-US" sz="2200" dirty="0">
                <a:latin typeface="Arial Rounded MT Bold"/>
              </a:rPr>
              <a:t>Exit paths not clearly marked</a:t>
            </a:r>
          </a:p>
          <a:p>
            <a:pPr>
              <a:buClr>
                <a:srgbClr val="F5AF7C"/>
              </a:buClr>
            </a:pPr>
            <a:r>
              <a:rPr lang="en-US" sz="2200" dirty="0">
                <a:latin typeface="Arial Rounded MT Bold"/>
              </a:rPr>
              <a:t>Compressed gas cylinders not individually secured</a:t>
            </a:r>
          </a:p>
          <a:p>
            <a:pPr>
              <a:buClr>
                <a:srgbClr val="F5AF7C"/>
              </a:buClr>
            </a:pPr>
            <a:r>
              <a:rPr lang="en-US" sz="2200" dirty="0">
                <a:latin typeface="Arial Rounded MT Bold"/>
              </a:rPr>
              <a:t>Emergency pull cords in bathrooms – found looped around the assist bars</a:t>
            </a:r>
          </a:p>
          <a:p>
            <a:pPr>
              <a:buClr>
                <a:srgbClr val="F5AF7C"/>
              </a:buClr>
            </a:pPr>
            <a:r>
              <a:rPr lang="en-US" sz="2200" dirty="0">
                <a:latin typeface="Arial Rounded MT Bold"/>
              </a:rPr>
              <a:t>Nutrition rooms should be clean and tidy &amp; labels on patient food</a:t>
            </a:r>
          </a:p>
          <a:p>
            <a:pPr>
              <a:buClr>
                <a:srgbClr val="F5AF7C"/>
              </a:buClr>
            </a:pPr>
            <a:r>
              <a:rPr lang="en-US" sz="2200" dirty="0">
                <a:latin typeface="Arial Rounded MT Bold"/>
              </a:rPr>
              <a:t>Expired </a:t>
            </a:r>
            <a:r>
              <a:rPr lang="en-US" sz="2200" dirty="0" err="1">
                <a:latin typeface="Arial Rounded MT Bold"/>
              </a:rPr>
              <a:t>Broselow</a:t>
            </a:r>
            <a:r>
              <a:rPr lang="en-US" sz="2200" dirty="0">
                <a:latin typeface="Arial Rounded MT Bold"/>
              </a:rPr>
              <a:t> Tape on carts</a:t>
            </a:r>
          </a:p>
          <a:p>
            <a:pPr>
              <a:buClr>
                <a:srgbClr val="F5AF7C"/>
              </a:buClr>
            </a:pPr>
            <a:endParaRPr lang="en-US" sz="2200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09873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6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0" name="Picture 6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1" name="Oval 7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" name="Picture 7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23" name="Picture 7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24" name="Rectangle 7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5" name="Rectangle 7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: Shape 8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85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3E348-D006-4D86-A207-2A4D73A0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200">
                <a:solidFill>
                  <a:srgbClr val="FFFFFF"/>
                </a:solidFill>
              </a:rPr>
              <a:t>Report a Patient Safety Event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3A1AF9BC-6341-4E62-B9C6-E511C4BE8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109" y="798061"/>
            <a:ext cx="6541981" cy="567284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Do you have a patient safety event or concern about a health care organization? </a:t>
            </a:r>
            <a:br>
              <a:rPr lang="en-US" sz="2000" dirty="0"/>
            </a:br>
            <a:br>
              <a:rPr lang="en-US" sz="1600" dirty="0"/>
            </a:br>
            <a:r>
              <a:rPr lang="en-US" sz="1700" dirty="0"/>
              <a:t>How do you file a concern?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700" dirty="0">
                <a:solidFill>
                  <a:schemeClr val="accent4">
                    <a:lumMod val="75000"/>
                  </a:schemeClr>
                </a:solidFill>
              </a:rPr>
              <a:t> https://www.dnvglhealthcare.com/patient-complaint-report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700" dirty="0"/>
              <a:t> Fax: 513-947-1250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700" dirty="0"/>
              <a:t> Phone: 866-496-9647</a:t>
            </a:r>
          </a:p>
          <a:p>
            <a:pPr>
              <a:lnSpc>
                <a:spcPct val="90000"/>
              </a:lnSpc>
            </a:pPr>
            <a:endParaRPr lang="en-US" sz="1700" u="sng" dirty="0"/>
          </a:p>
        </p:txBody>
      </p:sp>
    </p:spTree>
    <p:extLst>
      <p:ext uri="{BB962C8B-B14F-4D97-AF65-F5344CB8AC3E}">
        <p14:creationId xmlns:p14="http://schemas.microsoft.com/office/powerpoint/2010/main" val="338933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7"/>
            <a:ext cx="8947522" cy="2935187"/>
          </a:xfrm>
        </p:spPr>
        <p:txBody>
          <a:bodyPr/>
          <a:lstStyle/>
          <a:p>
            <a:r>
              <a:rPr lang="en-US" dirty="0">
                <a:latin typeface="Curlz MT" panose="04040404050702020202" pitchFamily="82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4535423"/>
            <a:ext cx="10198672" cy="17129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r">
              <a:spcBef>
                <a:spcPts val="0"/>
              </a:spcBef>
              <a:buClrTx/>
              <a:buSzTx/>
              <a:buNone/>
            </a:pPr>
            <a:r>
              <a:rPr lang="en-US" sz="2400" b="0" i="0" kern="1200" dirty="0">
                <a:latin typeface="Arial"/>
                <a:cs typeface="Arial"/>
              </a:rPr>
              <a:t>Crystal Sanchez, MLS(ASCP)</a:t>
            </a:r>
            <a:r>
              <a:rPr lang="en-US" sz="2400" b="0" i="0" kern="1200" baseline="30000" dirty="0">
                <a:latin typeface="Arial"/>
                <a:cs typeface="Arial"/>
              </a:rPr>
              <a:t>CM</a:t>
            </a:r>
            <a:endParaRPr lang="en-US" sz="2400" b="0" i="0" kern="1200" baseline="30000">
              <a:latin typeface="Arial"/>
              <a:cs typeface="Arial"/>
            </a:endParaRPr>
          </a:p>
          <a:p>
            <a:pPr algn="r">
              <a:buNone/>
            </a:pPr>
            <a:r>
              <a:rPr lang="en-US" sz="2400" dirty="0">
                <a:latin typeface="Arial"/>
                <a:cs typeface="Arial"/>
              </a:rPr>
              <a:t>Accreditation &amp; Licensure Specialist</a:t>
            </a:r>
          </a:p>
          <a:p>
            <a:pPr algn="r">
              <a:buNone/>
            </a:pPr>
            <a:r>
              <a:rPr lang="en-US" sz="2400" baseline="30000" dirty="0">
                <a:latin typeface="Arial"/>
                <a:cs typeface="Arial"/>
              </a:rPr>
              <a:t>(432) 640-1174</a:t>
            </a:r>
          </a:p>
          <a:p>
            <a:pPr algn="r">
              <a:buNone/>
            </a:pPr>
            <a:r>
              <a:rPr lang="en-US" sz="2400" baseline="30000" dirty="0">
                <a:ea typeface="+mj-lt"/>
                <a:cs typeface="+mj-lt"/>
                <a:hlinkClick r:id="rId2"/>
              </a:rPr>
              <a:t>csanchez1@echd.org</a:t>
            </a:r>
            <a:endParaRPr lang="en-US"/>
          </a:p>
          <a:p>
            <a:pPr marL="0" indent="0" algn="r">
              <a:spcBef>
                <a:spcPts val="0"/>
              </a:spcBef>
              <a:buClrTx/>
              <a:buSzTx/>
              <a:buNone/>
            </a:pPr>
            <a:endParaRPr lang="en-US" sz="2400" baseline="30000" dirty="0">
              <a:latin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94" y="354420"/>
            <a:ext cx="6115508" cy="39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4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3102</TotalTime>
  <Words>122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Rounded MT Bold</vt:lpstr>
      <vt:lpstr>Calibri</vt:lpstr>
      <vt:lpstr>Century Gothic</vt:lpstr>
      <vt:lpstr>Comic Sans MS</vt:lpstr>
      <vt:lpstr>Curlz MT</vt:lpstr>
      <vt:lpstr>Wingdings</vt:lpstr>
      <vt:lpstr>Wingdings 3</vt:lpstr>
      <vt:lpstr>Ion</vt:lpstr>
      <vt:lpstr>Accreditation &amp; Licensure</vt:lpstr>
      <vt:lpstr>Surveys </vt:lpstr>
      <vt:lpstr>What can you do?</vt:lpstr>
      <vt:lpstr>All these things were cited by DNV in November and/or during other previous surveys  </vt:lpstr>
      <vt:lpstr>Report a Patient Safety Event</vt:lpstr>
      <vt:lpstr>.</vt:lpstr>
    </vt:vector>
  </TitlesOfParts>
  <Company>Medical Center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Role in Driving  Effective Communication  at MCHS</dc:title>
  <dc:creator>Meghan Pry</dc:creator>
  <cp:lastModifiedBy>Pamela Hodnett</cp:lastModifiedBy>
  <cp:revision>302</cp:revision>
  <cp:lastPrinted>2017-12-06T18:39:25Z</cp:lastPrinted>
  <dcterms:created xsi:type="dcterms:W3CDTF">2016-12-23T19:17:14Z</dcterms:created>
  <dcterms:modified xsi:type="dcterms:W3CDTF">2021-04-20T18:05:42Z</dcterms:modified>
</cp:coreProperties>
</file>