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337CA9-70CE-42DE-8E94-8A5A73D2F9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5ED6-85C1-42AB-B81E-02B5C9001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54BC-5028-4E5D-AB07-D98FF267E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F4D0-4601-4E23-9874-B5FF28403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EC4D09A-9E2E-4861-A0DA-171E531D2E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0416C6F-F63E-4371-9D66-87803431C2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0CAF9858-C83C-4EBB-8954-80A4E402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85AAD-E21F-4129-9EE9-8AC9460BD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F4EBC-8D55-4A18-A09A-DC6F7DA8FB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5F068B-0C3A-491E-9B21-01E922AF58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D7A8436-72AC-441D-8FC8-43119C7A51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27402A2-F677-487C-AAB1-96F335451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ettyimages.com/detail/200384102-001/Photographers-Choice-R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ettyimages.com/detail/105070515/Iconic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gettyimages.com/detail/90786573/Lifesiz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ettyimages.com/detail/88554356/Flick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gettyimages.com/detail/10105114/The-Image-Ban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ettyimages.com/detail/82268576/Digital-Vis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Transcultural</a:t>
            </a:r>
            <a:r>
              <a:rPr lang="en-US" dirty="0"/>
              <a:t> Guidelines for Health Care Providers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2971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02" name="Picture 2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352800"/>
            <a:ext cx="4191000" cy="199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Face and Body Language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Facial expressions, body language &amp; tone of voice play a much greater role in many cultures</a:t>
            </a:r>
          </a:p>
        </p:txBody>
      </p:sp>
      <p:pic>
        <p:nvPicPr>
          <p:cNvPr id="41986" name="Picture 2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429000"/>
            <a:ext cx="1619250" cy="2200275"/>
          </a:xfrm>
          <a:prstGeom prst="rect">
            <a:avLst/>
          </a:prstGeom>
          <a:noFill/>
        </p:spPr>
      </p:pic>
      <p:pic>
        <p:nvPicPr>
          <p:cNvPr id="41988" name="Picture 4" descr="http://cache2.asset-cache.net/xr/90786573.jpg?v=1&amp;c=IWSAsset&amp;k=3&amp;d=F1683185B4CC78098B3D32C78FDEC391DC88A6AEEFC4541F70D9FB6CC18248BEEC7C5022FB410D5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810000"/>
            <a:ext cx="3238500" cy="270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Gestures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with care some may have a negative meaning to other cultures</a:t>
            </a:r>
          </a:p>
          <a:p>
            <a:endParaRPr lang="en-US" dirty="0"/>
          </a:p>
          <a:p>
            <a:r>
              <a:rPr lang="en-US" dirty="0"/>
              <a:t>The thumbs up and the OK sign are obscene gestures in some cultures</a:t>
            </a:r>
          </a:p>
          <a:p>
            <a:endParaRPr lang="en-US" dirty="0"/>
          </a:p>
          <a:p>
            <a:r>
              <a:rPr lang="en-US" dirty="0"/>
              <a:t>Finger pointing and snapping is seen as rude</a:t>
            </a:r>
          </a:p>
        </p:txBody>
      </p:sp>
      <p:pic>
        <p:nvPicPr>
          <p:cNvPr id="40962" name="Picture 2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285999"/>
            <a:ext cx="1619250" cy="914401"/>
          </a:xfrm>
          <a:prstGeom prst="rect">
            <a:avLst/>
          </a:prstGeom>
          <a:noFill/>
        </p:spPr>
      </p:pic>
      <p:pic>
        <p:nvPicPr>
          <p:cNvPr id="40964" name="Picture 4" descr="View image detail">
            <a:hlinkClick r:id="rId4" tooltip="View image detail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5181600"/>
            <a:ext cx="1095375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Touch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Cultures also have different rules about who can be touched &amp; where</a:t>
            </a:r>
          </a:p>
          <a:p>
            <a:endParaRPr lang="en-US"/>
          </a:p>
          <a:p>
            <a:r>
              <a:rPr lang="en-US"/>
              <a:t>Even casual touching people of the opposite gender can be offensive in some cultures</a:t>
            </a:r>
          </a:p>
        </p:txBody>
      </p:sp>
      <p:pic>
        <p:nvPicPr>
          <p:cNvPr id="39938" name="Picture 2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267200"/>
            <a:ext cx="2286000" cy="2076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Ethnicity</a:t>
            </a:r>
            <a:br>
              <a:rPr lang="en-US" sz="4000" dirty="0"/>
            </a:br>
            <a:r>
              <a:rPr lang="en-US" sz="4000" dirty="0"/>
              <a:t>Definition: Describes your family “origins”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752600"/>
            <a:ext cx="4038600" cy="4724400"/>
          </a:xfrm>
        </p:spPr>
        <p:txBody>
          <a:bodyPr/>
          <a:lstStyle/>
          <a:p>
            <a:r>
              <a:rPr lang="en-US" sz="1600"/>
              <a:t>American Native or Alaskan Native</a:t>
            </a:r>
          </a:p>
          <a:p>
            <a:pPr lvl="1"/>
            <a:r>
              <a:rPr lang="en-US" sz="1400"/>
              <a:t>Origins in any of the original peoples of N &amp; S America who maintain tribal affiliation or community attachment</a:t>
            </a:r>
          </a:p>
          <a:p>
            <a:pPr lvl="1"/>
            <a:endParaRPr lang="en-US" sz="1400"/>
          </a:p>
          <a:p>
            <a:r>
              <a:rPr lang="en-US" sz="1600"/>
              <a:t>Asian </a:t>
            </a:r>
          </a:p>
          <a:p>
            <a:pPr lvl="1"/>
            <a:r>
              <a:rPr lang="en-US" sz="1400"/>
              <a:t>Far Eastern countries</a:t>
            </a:r>
          </a:p>
          <a:p>
            <a:pPr lvl="1"/>
            <a:endParaRPr lang="en-US" sz="1400"/>
          </a:p>
          <a:p>
            <a:r>
              <a:rPr lang="en-US" sz="1600"/>
              <a:t>Black/African American</a:t>
            </a:r>
          </a:p>
          <a:p>
            <a:pPr lvl="1"/>
            <a:r>
              <a:rPr lang="en-US" sz="1400"/>
              <a:t>African or Caribbean</a:t>
            </a:r>
          </a:p>
          <a:p>
            <a:pPr lvl="1">
              <a:buFontTx/>
              <a:buNone/>
            </a:pPr>
            <a:endParaRPr lang="en-US" sz="1400"/>
          </a:p>
          <a:p>
            <a:r>
              <a:rPr lang="en-US" sz="1600"/>
              <a:t>Caucasian/White/Not of Hispanic Origin</a:t>
            </a:r>
          </a:p>
          <a:p>
            <a:pPr lvl="1"/>
            <a:r>
              <a:rPr lang="en-US" sz="1400"/>
              <a:t>Europe, Middle East, North Africa, Australia, New Zealand</a:t>
            </a:r>
          </a:p>
          <a:p>
            <a:pPr lvl="1"/>
            <a:endParaRPr lang="en-US" sz="1400"/>
          </a:p>
          <a:p>
            <a:pPr lvl="1"/>
            <a:endParaRPr lang="en-US" sz="1400"/>
          </a:p>
          <a:p>
            <a:pPr lvl="1"/>
            <a:endParaRPr lang="en-US" sz="1400"/>
          </a:p>
          <a:p>
            <a:pPr lvl="1"/>
            <a:endParaRPr lang="en-US" sz="1400"/>
          </a:p>
          <a:p>
            <a:pPr lvl="1"/>
            <a:endParaRPr lang="en-US" sz="1400"/>
          </a:p>
          <a:p>
            <a:pPr lvl="1"/>
            <a:endParaRPr lang="en-US" sz="1400"/>
          </a:p>
          <a:p>
            <a:pPr lvl="1"/>
            <a:endParaRPr lang="en-US" sz="1400"/>
          </a:p>
        </p:txBody>
      </p:sp>
      <p:sp>
        <p:nvSpPr>
          <p:cNvPr id="614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828800"/>
            <a:ext cx="4038600" cy="4648200"/>
          </a:xfrm>
        </p:spPr>
        <p:txBody>
          <a:bodyPr/>
          <a:lstStyle/>
          <a:p>
            <a:r>
              <a:rPr lang="en-US" sz="1400" dirty="0"/>
              <a:t>Mexican American</a:t>
            </a:r>
          </a:p>
          <a:p>
            <a:pPr lvl="1"/>
            <a:r>
              <a:rPr lang="en-US" sz="1400" dirty="0"/>
              <a:t>Of Mexican culture or origin regardless of race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r>
              <a:rPr lang="en-US" sz="1400" dirty="0"/>
              <a:t>Native Hawaiian or other Pacific Islander</a:t>
            </a:r>
          </a:p>
          <a:p>
            <a:pPr lvl="1"/>
            <a:r>
              <a:rPr lang="en-US" sz="1400" dirty="0"/>
              <a:t>Hawaii, Guam, Samoa, Pacific Islands</a:t>
            </a:r>
          </a:p>
          <a:p>
            <a:pPr lvl="1"/>
            <a:endParaRPr lang="en-US" sz="1400" dirty="0"/>
          </a:p>
          <a:p>
            <a:r>
              <a:rPr lang="en-US" sz="1400" dirty="0"/>
              <a:t>Puerto Rican</a:t>
            </a:r>
          </a:p>
          <a:p>
            <a:pPr lvl="1"/>
            <a:r>
              <a:rPr lang="en-US" sz="1400" dirty="0"/>
              <a:t>Puerto Rican culture or origin</a:t>
            </a:r>
          </a:p>
          <a:p>
            <a:pPr lvl="1"/>
            <a:endParaRPr lang="en-US" sz="1400" dirty="0"/>
          </a:p>
          <a:p>
            <a:r>
              <a:rPr lang="en-US" sz="1400" dirty="0"/>
              <a:t>Other Hispanic</a:t>
            </a:r>
          </a:p>
          <a:p>
            <a:pPr lvl="1"/>
            <a:r>
              <a:rPr lang="en-US" sz="1400" dirty="0"/>
              <a:t>Cuban, South or Central America, Dominican Republic, or other Spanish culture or origin, regardless of race</a:t>
            </a:r>
          </a:p>
          <a:p>
            <a:pPr lvl="1">
              <a:buFontTx/>
              <a:buNone/>
            </a:pPr>
            <a:endParaRPr lang="en-US" sz="1400" dirty="0"/>
          </a:p>
          <a:p>
            <a:pPr lvl="1"/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Cultural Competency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Understanding of own self</a:t>
            </a:r>
          </a:p>
          <a:p>
            <a:endParaRPr lang="en-US"/>
          </a:p>
          <a:p>
            <a:r>
              <a:rPr lang="en-US"/>
              <a:t>Knowledge of various cultural characteristics</a:t>
            </a:r>
          </a:p>
          <a:p>
            <a:endParaRPr lang="en-US"/>
          </a:p>
          <a:p>
            <a:r>
              <a:rPr lang="en-US"/>
              <a:t>Application of cultural knowledge &amp; understanding in the health care setting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Ethnocentrism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/>
              <a:t>Even though we understand that everyone is different, we still tend to subconsciously believe that our culture &amp; religion is the right one. We may view other cultures or religions as bizarre, strange, inferior or unenlightened. This is called ethnocentrism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/>
              <a:t>It can cause misunderstandings and harm patients by:</a:t>
            </a:r>
          </a:p>
          <a:p>
            <a:pPr lvl="1"/>
            <a:r>
              <a:rPr lang="en-US" sz="2000"/>
              <a:t>Incorrect Dx</a:t>
            </a:r>
          </a:p>
          <a:p>
            <a:pPr lvl="1"/>
            <a:r>
              <a:rPr lang="en-US" sz="2000"/>
              <a:t>Failure to provide adequate pain relief</a:t>
            </a:r>
          </a:p>
          <a:p>
            <a:pPr lvl="1"/>
            <a:r>
              <a:rPr lang="en-US" sz="2000"/>
              <a:t>Arrest of parent for child abuse due to misunderstood cultural childrearing beliefs and practices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 Stereotyping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must not presume that all people of a certain cultures adhere to all aspects of their culture</a:t>
            </a:r>
          </a:p>
          <a:p>
            <a:endParaRPr lang="en-US"/>
          </a:p>
          <a:p>
            <a:r>
              <a:rPr lang="en-US"/>
              <a:t>The healthcare provider must identify which aspects are appropriate for each patient during the admission process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No Assume Anything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Be truly open minded &amp; respectful toward other’s beliefs, values, &amp; practices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You can help patients feel more comfortable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Many of us belong to more than one ethnic group, cultural group, age group, and social group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&amp; Translation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Those whose English is limited often wish to speak their native language when possible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They feel that both their explanations &amp; their understandings can be more accurate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It is most comfortable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members are not good translators</a:t>
            </a:r>
          </a:p>
          <a:p>
            <a:endParaRPr lang="en-US" dirty="0"/>
          </a:p>
          <a:p>
            <a:r>
              <a:rPr lang="en-US" dirty="0"/>
              <a:t>Issues of privacy &amp; confidentiality</a:t>
            </a:r>
          </a:p>
          <a:p>
            <a:endParaRPr lang="en-US" dirty="0"/>
          </a:p>
          <a:p>
            <a:r>
              <a:rPr lang="en-US" dirty="0"/>
              <a:t>Interpreter errors could be a previously unrecognized root cause of medical errors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MARTTI (My Accessible </a:t>
            </a:r>
            <a:br>
              <a:rPr lang="en-US" dirty="0"/>
            </a:br>
            <a:r>
              <a:rPr lang="en-US" dirty="0"/>
              <a:t>Real Time Trusted Interpreter)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1010" y="1927860"/>
            <a:ext cx="8229600" cy="4526280"/>
          </a:xfrm>
        </p:spPr>
        <p:txBody>
          <a:bodyPr/>
          <a:lstStyle/>
          <a:p>
            <a:r>
              <a:rPr lang="en-US" dirty="0"/>
              <a:t>Medical Center Hospital has an Interpreter Services Program.</a:t>
            </a:r>
          </a:p>
          <a:p>
            <a:endParaRPr lang="en-US" dirty="0"/>
          </a:p>
          <a:p>
            <a:r>
              <a:rPr lang="en-US" dirty="0"/>
              <a:t>Call Quality and Service Excellence Division at ext. 1240 for directions on this service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572000"/>
            <a:ext cx="2078355" cy="20559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3276AABAAEB845B6361F94240EA121" ma:contentTypeVersion="1" ma:contentTypeDescription="Create a new document." ma:contentTypeScope="" ma:versionID="0ad77a55e9331a2d613d41f59e31c118">
  <xsd:schema xmlns:xsd="http://www.w3.org/2001/XMLSchema" xmlns:xs="http://www.w3.org/2001/XMLSchema" xmlns:p="http://schemas.microsoft.com/office/2006/metadata/properties" xmlns:ns1="http://schemas.microsoft.com/sharepoint/v3" xmlns:ns2="d014551c-b3d8-4800-8cbf-85456d7f21f5" targetNamespace="http://schemas.microsoft.com/office/2006/metadata/properties" ma:root="true" ma:fieldsID="d3ef92b5ee8181c845619718a8013306" ns1:_="" ns2:_="">
    <xsd:import namespace="http://schemas.microsoft.com/sharepoint/v3"/>
    <xsd:import namespace="d014551c-b3d8-4800-8cbf-85456d7f21f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4551c-b3d8-4800-8cbf-85456d7f21f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014551c-b3d8-4800-8cbf-85456d7f21f5">RUC6TW2VEKYK-197-15</_dlc_DocId>
    <_dlc_DocIdUrl xmlns="d014551c-b3d8-4800-8cbf-85456d7f21f5">
      <Url>http://srvspswebcm/StudentS/SModules/_layouts/DocIdRedir.aspx?ID=RUC6TW2VEKYK-197-15</Url>
      <Description>RUC6TW2VEKYK-197-15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F9CA3D-2B64-45A8-8E98-DB9DD6752F2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287BDC9-A3D0-433F-8184-B6691A0980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14551c-b3d8-4800-8cbf-85456d7f21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75F8F6-4FDD-411F-BABA-C21FAE0F76E6}">
  <ds:schemaRefs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d014551c-b3d8-4800-8cbf-85456d7f21f5"/>
    <ds:schemaRef ds:uri="http://schemas.microsoft.com/office/2006/documentManagement/typ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F867030B-6BF9-43B2-AEF6-C75B2E4326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</TotalTime>
  <Words>478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Rockwell</vt:lpstr>
      <vt:lpstr>Wingdings 2</vt:lpstr>
      <vt:lpstr>Foundry</vt:lpstr>
      <vt:lpstr>Transcultural Guidelines for Health Care Providers</vt:lpstr>
      <vt:lpstr>Ethnicity Definition: Describes your family “origins”</vt:lpstr>
      <vt:lpstr>Cultural Competency</vt:lpstr>
      <vt:lpstr>Ethnocentrism</vt:lpstr>
      <vt:lpstr>Avoid Stereotyping</vt:lpstr>
      <vt:lpstr>Do No Assume Anything</vt:lpstr>
      <vt:lpstr>Language &amp; Translation</vt:lpstr>
      <vt:lpstr>Translation</vt:lpstr>
      <vt:lpstr>MARTTI (My Accessible  Real Time Trusted Interpreter)</vt:lpstr>
      <vt:lpstr>Face and Body Language</vt:lpstr>
      <vt:lpstr>Gestures</vt:lpstr>
      <vt:lpstr>Touch</vt:lpstr>
    </vt:vector>
  </TitlesOfParts>
  <Company>Medical Center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Transcultural Guidelines for Health Care Providers</dc:title>
  <dc:creator>mch</dc:creator>
  <cp:lastModifiedBy>Johnathan Comer</cp:lastModifiedBy>
  <cp:revision>14</cp:revision>
  <dcterms:created xsi:type="dcterms:W3CDTF">2011-07-14T20:59:00Z</dcterms:created>
  <dcterms:modified xsi:type="dcterms:W3CDTF">2021-05-10T15:20:29Z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0x010100AE3276AABAAEB845B6361F94240EA121</vt:lpwstr>
  </property>
  <property fmtid="{D5CDD505-2E9C-101B-9397-08002B2CF9AE}" pid="3" name="_dlc_DocIdItemGuid">
    <vt:lpwstr>0cc7ab01-65ac-4794-99fd-6b4dcf5bca24</vt:lpwstr>
  </property>
</Properties>
</file>