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9"/>
  </p:notesMasterIdLst>
  <p:sldIdLst>
    <p:sldId id="303" r:id="rId2"/>
    <p:sldId id="258" r:id="rId3"/>
    <p:sldId id="304" r:id="rId4"/>
    <p:sldId id="305" r:id="rId5"/>
    <p:sldId id="306" r:id="rId6"/>
    <p:sldId id="333" r:id="rId7"/>
    <p:sldId id="323" r:id="rId8"/>
  </p:sldIdLst>
  <p:sldSz cx="9144000" cy="6858000" type="screen4x3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FF3300"/>
    <a:srgbClr val="FFCC99"/>
    <a:srgbClr val="FF99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32" autoAdjust="0"/>
    <p:restoredTop sz="88930" autoAdjust="0"/>
  </p:normalViewPr>
  <p:slideViewPr>
    <p:cSldViewPr snapToGrid="0" snapToObjects="1">
      <p:cViewPr varScale="1">
        <p:scale>
          <a:sx n="95" d="100"/>
          <a:sy n="95" d="100"/>
        </p:scale>
        <p:origin x="7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DBBFF-3605-429D-8912-236963DDD42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3350" y="1160463"/>
            <a:ext cx="417830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9D952-EAA5-4014-856D-3F391E0E8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3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2173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21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054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6551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830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584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22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554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1484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1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0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2241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5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55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78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98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9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7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 cstate="email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1115196-1C6F-4784-83AC-30756D8F10B3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08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  <p:sldLayoutId id="214748375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bing.com/images/search?q=education+photos&amp;qpvt=education+photos&amp;FORM=IGRE#view=detail&amp;id=02C4FC1C3437D3C84BDE15420ABDD22A0DEF1E3C&amp;selectedIndex=37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728" y="1883391"/>
            <a:ext cx="7929350" cy="2629476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FF6600"/>
                </a:solidFill>
              </a:rPr>
              <a:t>Compliance Program at MCHS</a:t>
            </a:r>
          </a:p>
        </p:txBody>
      </p:sp>
    </p:spTree>
    <p:extLst>
      <p:ext uri="{BB962C8B-B14F-4D97-AF65-F5344CB8AC3E}">
        <p14:creationId xmlns:p14="http://schemas.microsoft.com/office/powerpoint/2010/main" val="614233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FF9933"/>
                </a:solidFill>
              </a:rPr>
              <a:t>Why does Compliance exist?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996287"/>
            <a:ext cx="7777684" cy="5584621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en-US" sz="4400" dirty="0"/>
          </a:p>
          <a:p>
            <a:pPr marL="137160" indent="0">
              <a:buNone/>
            </a:pPr>
            <a:r>
              <a:rPr lang="en-US" sz="4000" dirty="0"/>
              <a:t>To ensure our hospital system follows State and Federal laws that relate to healthcare fraud and abuse.   </a:t>
            </a:r>
          </a:p>
        </p:txBody>
      </p:sp>
      <p:pic>
        <p:nvPicPr>
          <p:cNvPr id="3078" name="Picture 6" descr="http://benefitsdeptinfo.com/wp-content/uploads/healthcare-compliance-pittsburgh-pa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589" y="4966159"/>
            <a:ext cx="2005622" cy="1504217"/>
          </a:xfrm>
          <a:prstGeom prst="rect">
            <a:avLst/>
          </a:prstGeom>
          <a:noFill/>
          <a:ln w="635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60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6" y="295832"/>
            <a:ext cx="8475785" cy="1764979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FF9933"/>
                </a:solidFill>
              </a:rPr>
              <a:t>The OIG’s Seven Elements of a Compliance Plan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2716822"/>
            <a:ext cx="8387862" cy="3771901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dirty="0"/>
              <a:t>Chief Compliance &amp; Privacy Officer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400" dirty="0"/>
              <a:t>Compliance Committee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400" dirty="0"/>
              <a:t>MCHS Compliance Standards of Conduct </a:t>
            </a:r>
          </a:p>
          <a:p>
            <a:pPr marL="137160" indent="0">
              <a:buNone/>
            </a:pPr>
            <a:r>
              <a:rPr lang="en-US" sz="4400" dirty="0"/>
              <a:t>	</a:t>
            </a:r>
            <a:r>
              <a:rPr lang="en-US" sz="2000" dirty="0"/>
              <a:t>(You have the book in your packet.  In the back you are attesting to 	this training and to the monitoring of your access of PHI)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92378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6" y="295833"/>
            <a:ext cx="8475785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FF9933"/>
                </a:solidFill>
              </a:rPr>
              <a:t>Seven Elements (continued)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1907932"/>
            <a:ext cx="8387862" cy="458079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dirty="0"/>
              <a:t>Education </a:t>
            </a:r>
          </a:p>
          <a:p>
            <a:pPr marL="137160" indent="0">
              <a:buNone/>
            </a:pPr>
            <a:r>
              <a:rPr lang="en-US" sz="4400" dirty="0"/>
              <a:t>Training &amp;</a:t>
            </a:r>
          </a:p>
          <a:p>
            <a:pPr algn="r">
              <a:buFont typeface="Wingdings" panose="05000000000000000000" pitchFamily="2" charset="2"/>
              <a:buChar char="q"/>
            </a:pPr>
            <a:endParaRPr lang="en-US" sz="4400" dirty="0"/>
          </a:p>
          <a:p>
            <a:pPr marL="137160" indent="0" algn="r">
              <a:buNone/>
            </a:pPr>
            <a:endParaRPr lang="en-US" sz="4400" dirty="0"/>
          </a:p>
          <a:p>
            <a:pPr algn="r">
              <a:buFont typeface="Wingdings" panose="05000000000000000000" pitchFamily="2" charset="2"/>
              <a:buChar char="q"/>
            </a:pPr>
            <a:r>
              <a:rPr lang="en-US" sz="4400" dirty="0"/>
              <a:t>Policies &amp; Procedures</a:t>
            </a:r>
          </a:p>
          <a:p>
            <a:pPr marL="137160" indent="0" algn="ctr">
              <a:buNone/>
            </a:pPr>
            <a:r>
              <a:rPr lang="en-US" dirty="0"/>
              <a:t>     </a:t>
            </a:r>
            <a:r>
              <a:rPr lang="en-US" sz="4400" dirty="0"/>
              <a:t> </a:t>
            </a:r>
          </a:p>
          <a:p>
            <a:pPr marL="0" indent="0">
              <a:buNone/>
            </a:pPr>
            <a:endParaRPr lang="en-US" sz="4400" dirty="0"/>
          </a:p>
        </p:txBody>
      </p:sp>
      <p:pic>
        <p:nvPicPr>
          <p:cNvPr id="8" name="Picture 7" descr="http://ts3.mm.bing.net/th?id=H.4994751683495122&amp;pid=1.7&amp;w=250&amp;h=183&amp;c=7&amp;rs=1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447" y="1685924"/>
            <a:ext cx="2381250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96" y="3664953"/>
            <a:ext cx="2358149" cy="2823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8431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6" y="295833"/>
            <a:ext cx="8475785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FF9933"/>
                </a:solidFill>
              </a:rPr>
              <a:t>Seven Elements (continued)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646" y="1811216"/>
            <a:ext cx="7895493" cy="46775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Hotline</a:t>
            </a:r>
          </a:p>
          <a:p>
            <a:endParaRPr lang="en-US" sz="4400" dirty="0"/>
          </a:p>
          <a:p>
            <a:endParaRPr lang="en-US" sz="4400" dirty="0"/>
          </a:p>
          <a:p>
            <a:pPr marL="137160" indent="0">
              <a:buNone/>
            </a:pPr>
            <a:endParaRPr lang="en-US" sz="4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 Log of Calls</a:t>
            </a:r>
          </a:p>
          <a:p>
            <a:endParaRPr lang="en-US" sz="4400" dirty="0"/>
          </a:p>
        </p:txBody>
      </p:sp>
      <p:pic>
        <p:nvPicPr>
          <p:cNvPr id="4" name="Picture 3" descr="http://www.youngmoneytalks.com/wp-content/uploads/2009/02/orange_telephone_4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138" y="2748695"/>
            <a:ext cx="3006970" cy="216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607167" y="1925515"/>
            <a:ext cx="41499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*Hotline</a:t>
            </a:r>
            <a:r>
              <a:rPr lang="en-US" dirty="0">
                <a:latin typeface="Arial" pitchFamily="34" charset="0"/>
                <a:cs typeface="Arial" pitchFamily="34" charset="0"/>
              </a:rPr>
              <a:t> – 1-800-805-1642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*Compliance Hotline</a:t>
            </a:r>
            <a:r>
              <a:rPr lang="en-US" dirty="0">
                <a:latin typeface="Arial" pitchFamily="34" charset="0"/>
                <a:cs typeface="Arial" pitchFamily="34" charset="0"/>
              </a:rPr>
              <a:t>– On MCH Intranet under Featured Links 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*Walk-In –</a:t>
            </a:r>
            <a:r>
              <a:rPr lang="en-US" dirty="0">
                <a:latin typeface="Arial" pitchFamily="34" charset="0"/>
                <a:cs typeface="Arial" pitchFamily="34" charset="0"/>
              </a:rPr>
              <a:t> The Compliance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     Office hours M-F, 8a.m.-5p.m. 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*In-House Hotline – </a:t>
            </a:r>
            <a:r>
              <a:rPr lang="en-US" dirty="0">
                <a:latin typeface="Arial" pitchFamily="34" charset="0"/>
                <a:cs typeface="Arial" pitchFamily="34" charset="0"/>
              </a:rPr>
              <a:t>640-1900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*Integrity Boxes</a:t>
            </a:r>
            <a:r>
              <a:rPr lang="en-US" dirty="0">
                <a:latin typeface="Arial" pitchFamily="34" charset="0"/>
                <a:cs typeface="Arial" pitchFamily="34" charset="0"/>
              </a:rPr>
              <a:t> – located on each     unit and MCH Urgent Care Clinics &amp; MCH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ProCare</a:t>
            </a:r>
            <a:r>
              <a:rPr lang="en-US" dirty="0">
                <a:latin typeface="Arial" pitchFamily="34" charset="0"/>
                <a:cs typeface="Arial" pitchFamily="34" charset="0"/>
              </a:rPr>
              <a:t> Clinics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*Compliance Committee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  Members</a:t>
            </a:r>
            <a:endParaRPr lang="en-US" i="1" dirty="0">
              <a:latin typeface="Arial" pitchFamily="34" charset="0"/>
              <a:cs typeface="Arial" pitchFamily="34" charset="0"/>
            </a:endParaRPr>
          </a:p>
          <a:p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280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80046"/>
          </a:xfrm>
        </p:spPr>
        <p:txBody>
          <a:bodyPr/>
          <a:lstStyle/>
          <a:p>
            <a:r>
              <a:rPr lang="en-US" sz="6000" cap="all" dirty="0">
                <a:solidFill>
                  <a:srgbClr val="FF9933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Enforcement</a:t>
            </a:r>
            <a:endParaRPr lang="en-US" dirty="0">
              <a:solidFill>
                <a:srgbClr val="FF9933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33" y="1483988"/>
            <a:ext cx="2743200" cy="422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5233" y="5931550"/>
            <a:ext cx="2752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I, I promise I didn’t do it.</a:t>
            </a:r>
          </a:p>
        </p:txBody>
      </p:sp>
      <p:sp>
        <p:nvSpPr>
          <p:cNvPr id="6" name="Rectangle 5"/>
          <p:cNvSpPr/>
          <p:nvPr/>
        </p:nvSpPr>
        <p:spPr>
          <a:xfrm>
            <a:off x="3620278" y="1698564"/>
            <a:ext cx="5001208" cy="388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en-US" sz="2800" dirty="0">
                <a:solidFill>
                  <a:prstClr val="white"/>
                </a:solidFill>
              </a:rPr>
              <a:t>Fraud and Abuse can lead to Jail time.</a:t>
            </a:r>
          </a:p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endParaRPr lang="en-US" sz="2800" dirty="0">
              <a:solidFill>
                <a:prstClr val="white"/>
              </a:solidFill>
            </a:endParaRPr>
          </a:p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en-US" sz="2800" dirty="0">
                <a:solidFill>
                  <a:prstClr val="white"/>
                </a:solidFill>
              </a:rPr>
              <a:t>We have corrective actions at MCHS for violations.</a:t>
            </a:r>
          </a:p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endParaRPr lang="en-US" sz="2800" dirty="0">
              <a:solidFill>
                <a:prstClr val="white"/>
              </a:solidFill>
            </a:endParaRPr>
          </a:p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en-US" sz="2800" dirty="0">
                <a:solidFill>
                  <a:prstClr val="white"/>
                </a:solidFill>
              </a:rPr>
              <a:t>Report wrong doing so you don’t become culpable. </a:t>
            </a:r>
          </a:p>
        </p:txBody>
      </p:sp>
    </p:spTree>
    <p:extLst>
      <p:ext uri="{BB962C8B-B14F-4D97-AF65-F5344CB8AC3E}">
        <p14:creationId xmlns:p14="http://schemas.microsoft.com/office/powerpoint/2010/main" val="3082033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BDingman\Local Settings\Temporary Internet Files\Content.IE5\VD2MKF76\MC900318920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053" y="4239105"/>
            <a:ext cx="2771232" cy="249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844229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It takes us ALL!!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462747"/>
            <a:ext cx="7773339" cy="3424107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n-US" sz="5400" dirty="0"/>
              <a:t>You are the eyes and ears of MCHS.  You make a difference when you report wrong doing.</a:t>
            </a:r>
          </a:p>
        </p:txBody>
      </p:sp>
    </p:spTree>
    <p:extLst>
      <p:ext uri="{BB962C8B-B14F-4D97-AF65-F5344CB8AC3E}">
        <p14:creationId xmlns:p14="http://schemas.microsoft.com/office/powerpoint/2010/main" val="193457086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3607</TotalTime>
  <Words>189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Tw Cen MT</vt:lpstr>
      <vt:lpstr>Wingdings</vt:lpstr>
      <vt:lpstr>Droplet</vt:lpstr>
      <vt:lpstr>Compliance Program at MCHS</vt:lpstr>
      <vt:lpstr>Why does Compliance exist? </vt:lpstr>
      <vt:lpstr>The OIG’s Seven Elements of a Compliance Plan </vt:lpstr>
      <vt:lpstr>Seven Elements (continued) </vt:lpstr>
      <vt:lpstr>Seven Elements (continued) </vt:lpstr>
      <vt:lpstr>Enforcement</vt:lpstr>
      <vt:lpstr>It takes us ALL!!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on Caregivers When Dealing With DNR Patients in the ED</dc:title>
  <dc:creator>Gregory Shipkey</dc:creator>
  <cp:lastModifiedBy>Priscilla Martinez</cp:lastModifiedBy>
  <cp:revision>169</cp:revision>
  <cp:lastPrinted>2018-01-08T15:14:48Z</cp:lastPrinted>
  <dcterms:created xsi:type="dcterms:W3CDTF">2012-04-09T23:41:05Z</dcterms:created>
  <dcterms:modified xsi:type="dcterms:W3CDTF">2021-04-23T14:07:44Z</dcterms:modified>
</cp:coreProperties>
</file>