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9"/>
  </p:notesMasterIdLst>
  <p:sldIdLst>
    <p:sldId id="256" r:id="rId2"/>
    <p:sldId id="257" r:id="rId3"/>
    <p:sldId id="262" r:id="rId4"/>
    <p:sldId id="297" r:id="rId5"/>
    <p:sldId id="296" r:id="rId6"/>
    <p:sldId id="328" r:id="rId7"/>
    <p:sldId id="310" r:id="rId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FF3300"/>
    <a:srgbClr val="FFCC99"/>
    <a:srgbClr val="FF99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38" autoAdjust="0"/>
    <p:restoredTop sz="88930" autoAdjust="0"/>
  </p:normalViewPr>
  <p:slideViewPr>
    <p:cSldViewPr snapToGrid="0" snapToObjects="1">
      <p:cViewPr>
        <p:scale>
          <a:sx n="200" d="100"/>
          <a:sy n="200" d="100"/>
        </p:scale>
        <p:origin x="-2982" y="-30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DBBFF-3605-429D-8912-236963DDD42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9D952-EAA5-4014-856D-3F391E0E8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leftwich@echd.org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bing.com/images/search?q=community+meeting+photos&amp;qpvt=community+meeting+photos&amp;FORM=IGRE#view=detail&amp;id=800F3AA6A72F16C52A392F5EBA948A7084538240&amp;selectedIndex=8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525715"/>
            <a:ext cx="5867400" cy="987152"/>
          </a:xfrm>
        </p:spPr>
        <p:txBody>
          <a:bodyPr>
            <a:noAutofit/>
          </a:bodyPr>
          <a:lstStyle/>
          <a:p>
            <a:pPr algn="ctr"/>
            <a:r>
              <a:rPr lang="en-US" sz="8000" dirty="0">
                <a:solidFill>
                  <a:srgbClr val="FF6600"/>
                </a:solidFill>
              </a:rPr>
              <a:t>Clinical Ethics</a:t>
            </a:r>
          </a:p>
        </p:txBody>
      </p:sp>
    </p:spTree>
    <p:extLst>
      <p:ext uri="{BB962C8B-B14F-4D97-AF65-F5344CB8AC3E}">
        <p14:creationId xmlns:p14="http://schemas.microsoft.com/office/powerpoint/2010/main" val="31057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rgbClr val="FF6600"/>
                </a:solidFill>
              </a:rPr>
              <a:t>What is Clinical Ethics?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552074"/>
            <a:ext cx="8693624" cy="4404973"/>
          </a:xfrm>
        </p:spPr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r>
              <a:rPr lang="en-US" sz="4800" dirty="0"/>
              <a:t>Using moral principles to guide choices  in patient care with a team of community members, ministers, support services personnel, legal counsel, and healthcare providers meeting with the family members.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2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" y="905607"/>
            <a:ext cx="8759587" cy="5023705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600" dirty="0"/>
              <a:t>To strive to facilitate communication between families, providers and community members and resolve differences of opinion.  </a:t>
            </a:r>
          </a:p>
          <a:p>
            <a:pPr marL="457200" lvl="1" indent="0">
              <a:buNone/>
            </a:pPr>
            <a:r>
              <a:rPr lang="en-US" dirty="0"/>
              <a:t>The committee</a:t>
            </a:r>
          </a:p>
          <a:p>
            <a:pPr marL="457200" lvl="1" indent="0">
              <a:buNone/>
            </a:pPr>
            <a:r>
              <a:rPr lang="en-US" dirty="0"/>
              <a:t>does not make a decision, it is still the </a:t>
            </a:r>
          </a:p>
          <a:p>
            <a:pPr marL="457200" lvl="1" indent="0">
              <a:buNone/>
            </a:pPr>
            <a:r>
              <a:rPr lang="en-US" dirty="0"/>
              <a:t>families decision for the next </a:t>
            </a:r>
          </a:p>
          <a:p>
            <a:pPr marL="457200" lvl="1" indent="0">
              <a:buNone/>
            </a:pPr>
            <a:r>
              <a:rPr lang="en-US" dirty="0"/>
              <a:t>level of care.</a:t>
            </a:r>
          </a:p>
          <a:p>
            <a:pPr marL="137160" indent="0">
              <a:buNone/>
            </a:pPr>
            <a:endParaRPr lang="en-US" sz="4400" dirty="0"/>
          </a:p>
        </p:txBody>
      </p:sp>
      <p:pic>
        <p:nvPicPr>
          <p:cNvPr id="5" name="Picture 4" descr="http://www.incrove.com/images/Communication1.gif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671" y="4334609"/>
            <a:ext cx="3149960" cy="2294792"/>
          </a:xfrm>
          <a:prstGeom prst="rect">
            <a:avLst/>
          </a:prstGeom>
          <a:noFill/>
          <a:ln w="63500">
            <a:solidFill>
              <a:schemeClr val="bg1"/>
            </a:solidFill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75846" y="205518"/>
            <a:ext cx="875958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FF6600"/>
                </a:solidFill>
              </a:rPr>
              <a:t>What is the Purpose for Clinical Ethics?</a:t>
            </a:r>
          </a:p>
        </p:txBody>
      </p:sp>
    </p:spTree>
    <p:extLst>
      <p:ext uri="{BB962C8B-B14F-4D97-AF65-F5344CB8AC3E}">
        <p14:creationId xmlns:p14="http://schemas.microsoft.com/office/powerpoint/2010/main" val="228751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" y="650875"/>
            <a:ext cx="8700447" cy="527843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000" dirty="0"/>
              <a:t>We want to get to know the patient and find out what the patient would want in this situation. Many times consults can be at the bedside in a small informal meeting.</a:t>
            </a:r>
          </a:p>
          <a:p>
            <a:pPr marL="137160" indent="0">
              <a:buNone/>
            </a:pPr>
            <a:endParaRPr lang="en-US" sz="4000" dirty="0"/>
          </a:p>
        </p:txBody>
      </p:sp>
      <p:pic>
        <p:nvPicPr>
          <p:cNvPr id="4" name="Picture 3" descr="http://www.communicationtoolbox.com/images/4nivaer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847" y="3795174"/>
            <a:ext cx="5943600" cy="2738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0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69718"/>
            <a:ext cx="7583488" cy="77941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Cultural and Religious Diversity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22" y="1419367"/>
            <a:ext cx="8425543" cy="4537681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n-US" sz="3600" dirty="0"/>
              <a:t>We try to be</a:t>
            </a:r>
          </a:p>
          <a:p>
            <a:pPr marL="137160" indent="0">
              <a:buNone/>
            </a:pPr>
            <a:r>
              <a:rPr lang="en-US" sz="3600" dirty="0"/>
              <a:t>considerate </a:t>
            </a:r>
          </a:p>
          <a:p>
            <a:pPr marL="137160" indent="0">
              <a:buNone/>
            </a:pPr>
            <a:r>
              <a:rPr lang="en-US" sz="3600" dirty="0"/>
              <a:t>of the patient’s </a:t>
            </a:r>
          </a:p>
          <a:p>
            <a:pPr marL="137160" indent="0">
              <a:buNone/>
            </a:pPr>
            <a:r>
              <a:rPr lang="en-US" sz="3600" dirty="0"/>
              <a:t>cultural and </a:t>
            </a:r>
          </a:p>
          <a:p>
            <a:pPr marL="137160" indent="0">
              <a:buNone/>
            </a:pPr>
            <a:r>
              <a:rPr lang="en-US" sz="3600" dirty="0"/>
              <a:t>religious </a:t>
            </a:r>
          </a:p>
          <a:p>
            <a:pPr marL="137160" indent="0">
              <a:buNone/>
            </a:pPr>
            <a:r>
              <a:rPr lang="en-US" sz="3600" dirty="0"/>
              <a:t>background </a:t>
            </a:r>
          </a:p>
          <a:p>
            <a:pPr marL="137160" indent="0">
              <a:buNone/>
            </a:pPr>
            <a:r>
              <a:rPr lang="en-US" sz="3600" dirty="0"/>
              <a:t>and to listen </a:t>
            </a:r>
          </a:p>
          <a:p>
            <a:pPr marL="137160" indent="0">
              <a:buNone/>
            </a:pPr>
            <a:r>
              <a:rPr lang="en-US" sz="3600" dirty="0"/>
              <a:t>to the family’s </a:t>
            </a:r>
          </a:p>
          <a:p>
            <a:pPr marL="0" indent="0">
              <a:buNone/>
            </a:pPr>
            <a:r>
              <a:rPr lang="en-US" sz="3600" dirty="0"/>
              <a:t> concerns.</a:t>
            </a:r>
            <a:endParaRPr lang="en-US" dirty="0"/>
          </a:p>
        </p:txBody>
      </p:sp>
      <p:pic>
        <p:nvPicPr>
          <p:cNvPr id="4" name="Picture 3" descr="http://www.perfectmemorials.com/blog/wp-content/uploads/2009/03/cultural-religious-diversity-blog-art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131" y="1705969"/>
            <a:ext cx="4241327" cy="3944203"/>
          </a:xfrm>
          <a:prstGeom prst="rect">
            <a:avLst/>
          </a:prstGeom>
          <a:noFill/>
          <a:ln w="635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00720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 </a:t>
            </a:r>
            <a:r>
              <a:rPr lang="en-US" sz="4000" dirty="0">
                <a:solidFill>
                  <a:srgbClr val="FF9933"/>
                </a:solidFill>
              </a:rPr>
              <a:t>MCHS Clinical Ethics Committee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98" y="1239715"/>
            <a:ext cx="2218985" cy="2613585"/>
          </a:xfrm>
          <a:ln w="63500">
            <a:solidFill>
              <a:schemeClr val="bg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228940" y="2078823"/>
            <a:ext cx="4606213" cy="1200329"/>
          </a:xfrm>
          <a:prstGeom prst="rect">
            <a:avLst/>
          </a:prstGeom>
          <a:solidFill>
            <a:schemeClr val="tx1">
              <a:lumMod val="65000"/>
            </a:schemeClr>
          </a:solidFill>
          <a:ln w="635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Kimberly Leftwich, Assistant Chief Nursing Officer</a:t>
            </a:r>
          </a:p>
          <a:p>
            <a:r>
              <a:rPr lang="en-US" dirty="0"/>
              <a:t>MCHS Clinical Ethics Committee Chair</a:t>
            </a:r>
          </a:p>
          <a:p>
            <a:r>
              <a:rPr lang="en-US" dirty="0">
                <a:hlinkClick r:id="rId3"/>
              </a:rPr>
              <a:t>kleftwich@echd.org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069977"/>
            <a:ext cx="81489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mission of the Ethics Committee has three main parts:  education; help for decision makers; and support for care providers.</a:t>
            </a:r>
          </a:p>
          <a:p>
            <a:endParaRPr lang="en-US" dirty="0"/>
          </a:p>
          <a:p>
            <a:r>
              <a:rPr lang="en-US" dirty="0"/>
              <a:t>Anyone who believes an ethical dilemma exists pertaining to a patient at Medical Center, can request the involvement of the Ethics Committee.</a:t>
            </a:r>
          </a:p>
          <a:p>
            <a:endParaRPr lang="en-US" dirty="0"/>
          </a:p>
          <a:p>
            <a:r>
              <a:rPr lang="en-US" dirty="0"/>
              <a:t>To contact the Ethics Committee call:   (432) 640-2182</a:t>
            </a:r>
          </a:p>
        </p:txBody>
      </p:sp>
    </p:spTree>
    <p:extLst>
      <p:ext uri="{BB962C8B-B14F-4D97-AF65-F5344CB8AC3E}">
        <p14:creationId xmlns:p14="http://schemas.microsoft.com/office/powerpoint/2010/main" val="286770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Education Outreach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7355"/>
            <a:ext cx="8229600" cy="5122005"/>
          </a:xfrm>
        </p:spPr>
        <p:txBody>
          <a:bodyPr/>
          <a:lstStyle/>
          <a:p>
            <a:pPr marL="137160" indent="0">
              <a:buNone/>
            </a:pPr>
            <a:r>
              <a:rPr lang="en-US" sz="4400" dirty="0"/>
              <a:t>We promote awareness in the community by teaching about Advanced Directives and Living wills.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3" descr="http://ts4.mm.bing.net/th?id=H.4623881279900311&amp;pid=1.7&amp;w=210&amp;h=164&amp;c=7&amp;rs=1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772" y="3875964"/>
            <a:ext cx="3589362" cy="2215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0199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3603</TotalTime>
  <Words>245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Clinical Ethics</vt:lpstr>
      <vt:lpstr>What is Clinical Ethics?</vt:lpstr>
      <vt:lpstr>PowerPoint Presentation</vt:lpstr>
      <vt:lpstr>PowerPoint Presentation</vt:lpstr>
      <vt:lpstr>Cultural and Religious Diversity</vt:lpstr>
      <vt:lpstr> MCHS Clinical Ethics Committee</vt:lpstr>
      <vt:lpstr>Education Outreach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on Caregivers When Dealing With DNR Patients in the ED</dc:title>
  <dc:creator>Gregory Shipkey</dc:creator>
  <cp:lastModifiedBy>Pamela Hodnett</cp:lastModifiedBy>
  <cp:revision>168</cp:revision>
  <cp:lastPrinted>2018-01-08T15:14:48Z</cp:lastPrinted>
  <dcterms:created xsi:type="dcterms:W3CDTF">2012-04-09T23:41:05Z</dcterms:created>
  <dcterms:modified xsi:type="dcterms:W3CDTF">2021-04-20T19:48:29Z</dcterms:modified>
</cp:coreProperties>
</file>