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6" r:id="rId9"/>
    <p:sldId id="264"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65929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99585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268777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575444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93359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4215836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049026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104180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2767395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163920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866577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389535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258148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406337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362003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2470391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00DD0-28A2-498D-B5EC-12C92EFB82B0}" type="datetimeFigureOut">
              <a:rPr lang="en-US" smtClean="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075617-75BD-4F92-BBC1-A027B068B62E}" type="slidenum">
              <a:rPr lang="en-US" smtClean="0"/>
              <a:t>‹#›</a:t>
            </a:fld>
            <a:endParaRPr lang="en-US" dirty="0"/>
          </a:p>
        </p:txBody>
      </p:sp>
    </p:spTree>
    <p:extLst>
      <p:ext uri="{BB962C8B-B14F-4D97-AF65-F5344CB8AC3E}">
        <p14:creationId xmlns:p14="http://schemas.microsoft.com/office/powerpoint/2010/main" val="217310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5600DD0-28A2-498D-B5EC-12C92EFB82B0}" type="datetimeFigureOut">
              <a:rPr lang="en-US" smtClean="0"/>
              <a:t>10/26/2017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F075617-75BD-4F92-BBC1-A027B068B62E}" type="slidenum">
              <a:rPr lang="en-US" smtClean="0"/>
              <a:t>‹#›</a:t>
            </a:fld>
            <a:endParaRPr lang="en-US" dirty="0"/>
          </a:p>
        </p:txBody>
      </p:sp>
    </p:spTree>
    <p:extLst>
      <p:ext uri="{BB962C8B-B14F-4D97-AF65-F5344CB8AC3E}">
        <p14:creationId xmlns:p14="http://schemas.microsoft.com/office/powerpoint/2010/main" val="1376319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Surgical Head Coverings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22860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400" b="1" dirty="0"/>
              <a:t>Guideline for surgical attire. </a:t>
            </a:r>
            <a:r>
              <a:rPr lang="en-US" sz="1400" dirty="0"/>
              <a:t>in: </a:t>
            </a:r>
            <a:r>
              <a:rPr lang="en-US" sz="1400" b="1" dirty="0"/>
              <a:t>Guidelines for Perioperative Practice</a:t>
            </a:r>
            <a:r>
              <a:rPr lang="en-US" sz="1400" dirty="0"/>
              <a:t>. AORN, Inc, Denver, CO; 2017: </a:t>
            </a:r>
            <a:r>
              <a:rPr lang="en-US" sz="1400" dirty="0" smtClean="0"/>
              <a:t>105–128</a:t>
            </a:r>
          </a:p>
          <a:p>
            <a:r>
              <a:rPr lang="en-US" sz="1400" dirty="0"/>
              <a:t>McHugh, S.M., Corrigan, M.A., Hill, A.D.K., and Humphreys, H. </a:t>
            </a:r>
            <a:r>
              <a:rPr lang="en-US" sz="1400" b="1" dirty="0"/>
              <a:t>Surgical attire, practices and their perception in the prevention of surgical site infection. </a:t>
            </a:r>
            <a:r>
              <a:rPr lang="en-US" sz="1400" i="1" dirty="0"/>
              <a:t>Surgeon</a:t>
            </a:r>
            <a:r>
              <a:rPr lang="en-US" sz="1400" dirty="0"/>
              <a:t>. 2014; 12: 47–52</a:t>
            </a:r>
          </a:p>
          <a:p>
            <a:r>
              <a:rPr lang="en-US" sz="1400" dirty="0" smtClean="0"/>
              <a:t>Noble</a:t>
            </a:r>
            <a:r>
              <a:rPr lang="en-US" sz="1400" dirty="0"/>
              <a:t>, W.C. </a:t>
            </a:r>
            <a:r>
              <a:rPr lang="en-US" sz="1400" b="1" dirty="0"/>
              <a:t>Dispersal of skin microorganisms. </a:t>
            </a:r>
            <a:r>
              <a:rPr lang="en-US" sz="1400" i="1" dirty="0"/>
              <a:t>Br J Dermatol</a:t>
            </a:r>
            <a:r>
              <a:rPr lang="en-US" sz="1400" dirty="0"/>
              <a:t>. 1975; 93: </a:t>
            </a:r>
            <a:r>
              <a:rPr lang="en-US" sz="1400" dirty="0" smtClean="0"/>
              <a:t>477–485</a:t>
            </a:r>
          </a:p>
          <a:p>
            <a:r>
              <a:rPr lang="en-US" sz="1400" dirty="0" smtClean="0"/>
              <a:t>Owers</a:t>
            </a:r>
            <a:r>
              <a:rPr lang="en-US" sz="1400" dirty="0"/>
              <a:t>, K.L., James, E., and Bannister, G.C. </a:t>
            </a:r>
            <a:r>
              <a:rPr lang="en-US" sz="1400" b="1" dirty="0"/>
              <a:t>Source of bacterial shedding in laminar flow theatres.</a:t>
            </a:r>
            <a:r>
              <a:rPr lang="en-US" sz="1400" i="1" dirty="0"/>
              <a:t>J Hosp Infect</a:t>
            </a:r>
            <a:r>
              <a:rPr lang="en-US" sz="1400" dirty="0"/>
              <a:t>. 2004; 58: </a:t>
            </a:r>
            <a:r>
              <a:rPr lang="en-US" sz="1400" dirty="0" smtClean="0"/>
              <a:t>230–232</a:t>
            </a:r>
          </a:p>
          <a:p>
            <a:r>
              <a:rPr lang="en-US" sz="1400" dirty="0"/>
              <a:t>Sciple, G.W., Riemensnider, D.K., and Schleyer, C.A.J. </a:t>
            </a:r>
            <a:r>
              <a:rPr lang="en-US" sz="1400" b="1" dirty="0"/>
              <a:t>Recovery of microorganisms shed by humans into a sterilized environment. </a:t>
            </a:r>
            <a:r>
              <a:rPr lang="en-US" sz="1400" i="1" dirty="0"/>
              <a:t>Appl Environ Microbiol</a:t>
            </a:r>
            <a:r>
              <a:rPr lang="en-US" sz="1400" dirty="0"/>
              <a:t>. 1967; 15: 1388–1392</a:t>
            </a:r>
          </a:p>
          <a:p>
            <a:endParaRPr lang="en-US" sz="1400" i="1" dirty="0" smtClean="0"/>
          </a:p>
        </p:txBody>
      </p:sp>
    </p:spTree>
    <p:extLst>
      <p:ext uri="{BB962C8B-B14F-4D97-AF65-F5344CB8AC3E}">
        <p14:creationId xmlns:p14="http://schemas.microsoft.com/office/powerpoint/2010/main" val="137522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spcBef>
                <a:spcPts val="1000"/>
              </a:spcBef>
            </a:pPr>
            <a:r>
              <a:rPr lang="en-US" sz="1400" dirty="0">
                <a:solidFill>
                  <a:srgbClr val="B31166">
                    <a:lumMod val="60000"/>
                    <a:lumOff val="40000"/>
                  </a:srgbClr>
                </a:solidFill>
                <a:ea typeface="+mn-ea"/>
                <a:cs typeface="+mn-cs"/>
              </a:rPr>
              <a:t>Microorganisms that </a:t>
            </a:r>
            <a:r>
              <a:rPr lang="en-US" sz="1400" dirty="0" smtClean="0">
                <a:solidFill>
                  <a:srgbClr val="B31166">
                    <a:lumMod val="60000"/>
                    <a:lumOff val="40000"/>
                  </a:srgbClr>
                </a:solidFill>
                <a:ea typeface="+mn-ea"/>
                <a:cs typeface="+mn-cs"/>
              </a:rPr>
              <a:t>lead to </a:t>
            </a:r>
            <a:r>
              <a:rPr lang="en-US" sz="1400" dirty="0">
                <a:solidFill>
                  <a:srgbClr val="B31166">
                    <a:lumMod val="60000"/>
                    <a:lumOff val="40000"/>
                  </a:srgbClr>
                </a:solidFill>
                <a:ea typeface="+mn-ea"/>
                <a:cs typeface="+mn-cs"/>
              </a:rPr>
              <a:t>surgical site infections </a:t>
            </a:r>
            <a:r>
              <a:rPr lang="en-US" sz="1400" dirty="0" smtClean="0">
                <a:solidFill>
                  <a:srgbClr val="B31166">
                    <a:lumMod val="60000"/>
                    <a:lumOff val="40000"/>
                  </a:srgbClr>
                </a:solidFill>
                <a:ea typeface="+mn-ea"/>
                <a:cs typeface="+mn-cs"/>
              </a:rPr>
              <a:t>(SSIs) may </a:t>
            </a:r>
            <a:r>
              <a:rPr lang="en-US" sz="1400" dirty="0">
                <a:solidFill>
                  <a:srgbClr val="B31166">
                    <a:lumMod val="60000"/>
                    <a:lumOff val="40000"/>
                  </a:srgbClr>
                </a:solidFill>
                <a:ea typeface="+mn-ea"/>
                <a:cs typeface="+mn-cs"/>
              </a:rPr>
              <a:t>either be present on the patient’s skin or mucous membranes or transmitted to the patient by health care personnel, the environment, or other items in the perioperative setting. </a:t>
            </a:r>
            <a:br>
              <a:rPr lang="en-US" sz="1400" dirty="0">
                <a:solidFill>
                  <a:srgbClr val="B31166">
                    <a:lumMod val="60000"/>
                    <a:lumOff val="40000"/>
                  </a:srgbClr>
                </a:solidFill>
                <a:ea typeface="+mn-ea"/>
                <a:cs typeface="+mn-cs"/>
              </a:rPr>
            </a:br>
            <a:endParaRPr lang="en-US" dirty="0"/>
          </a:p>
        </p:txBody>
      </p:sp>
      <p:pic>
        <p:nvPicPr>
          <p:cNvPr id="6" name="Picture Placeholder 5"/>
          <p:cNvPicPr>
            <a:picLocks noGrp="1" noChangeAspect="1"/>
          </p:cNvPicPr>
          <p:nvPr>
            <p:ph type="pic" idx="1"/>
          </p:nvPr>
        </p:nvPicPr>
        <p:blipFill>
          <a:blip r:embed="rId2"/>
          <a:srcRect l="7485" r="7485"/>
          <a:stretch>
            <a:fillRect/>
          </a:stretch>
        </p:blipFill>
        <p:spPr>
          <a:xfrm>
            <a:off x="7549229" y="1785551"/>
            <a:ext cx="1455084" cy="2061434"/>
          </a:xfrm>
          <a:prstGeom prst="rect">
            <a:avLst/>
          </a:prstGeom>
        </p:spPr>
      </p:pic>
      <p:sp>
        <p:nvSpPr>
          <p:cNvPr id="3" name="Content Placeholder 2"/>
          <p:cNvSpPr>
            <a:spLocks noGrp="1"/>
          </p:cNvSpPr>
          <p:nvPr>
            <p:ph type="body" sz="half" idx="2"/>
          </p:nvPr>
        </p:nvSpPr>
        <p:spPr>
          <a:xfrm>
            <a:off x="1154954" y="3243385"/>
            <a:ext cx="3859212" cy="1785815"/>
          </a:xfrm>
        </p:spPr>
        <p:txBody>
          <a:bodyPr>
            <a:normAutofit fontScale="92500" lnSpcReduction="10000"/>
          </a:bodyPr>
          <a:lstStyle/>
          <a:p>
            <a:r>
              <a:rPr lang="en-US" dirty="0" smtClean="0"/>
              <a:t>While </a:t>
            </a:r>
            <a:r>
              <a:rPr lang="en-US" dirty="0"/>
              <a:t>there is </a:t>
            </a:r>
            <a:r>
              <a:rPr lang="en-US" dirty="0" smtClean="0"/>
              <a:t>not presently </a:t>
            </a:r>
            <a:r>
              <a:rPr lang="en-US" dirty="0"/>
              <a:t>conclusive evidence that wearing a head covering </a:t>
            </a:r>
            <a:r>
              <a:rPr lang="en-US" dirty="0" smtClean="0"/>
              <a:t>and mask impact the prevention of SSIs, </a:t>
            </a:r>
            <a:r>
              <a:rPr lang="en-US" dirty="0"/>
              <a:t>the </a:t>
            </a:r>
            <a:r>
              <a:rPr lang="en-US" dirty="0" smtClean="0"/>
              <a:t>possible patient </a:t>
            </a:r>
            <a:r>
              <a:rPr lang="en-US" dirty="0"/>
              <a:t>benefits </a:t>
            </a:r>
            <a:r>
              <a:rPr lang="en-US" dirty="0" smtClean="0"/>
              <a:t>compared </a:t>
            </a:r>
            <a:r>
              <a:rPr lang="en-US" dirty="0"/>
              <a:t>with the risks suggest that </a:t>
            </a:r>
            <a:r>
              <a:rPr lang="en-US" dirty="0" smtClean="0"/>
              <a:t>all members of the perioperative </a:t>
            </a:r>
            <a:r>
              <a:rPr lang="en-US" dirty="0"/>
              <a:t>team </a:t>
            </a:r>
            <a:r>
              <a:rPr lang="en-US" dirty="0" smtClean="0"/>
              <a:t>should </a:t>
            </a:r>
            <a:r>
              <a:rPr lang="en-US" dirty="0"/>
              <a:t>cover their heads, hair, and ears in the </a:t>
            </a:r>
            <a:r>
              <a:rPr lang="en-US" dirty="0" smtClean="0"/>
              <a:t>semi-restricted </a:t>
            </a:r>
            <a:r>
              <a:rPr lang="en-US" dirty="0"/>
              <a:t>and restricted areas to </a:t>
            </a:r>
            <a:r>
              <a:rPr lang="en-US" dirty="0" smtClean="0"/>
              <a:t>offer </a:t>
            </a:r>
            <a:r>
              <a:rPr lang="en-US" dirty="0"/>
              <a:t>the best possible </a:t>
            </a:r>
            <a:r>
              <a:rPr lang="en-US" dirty="0" smtClean="0"/>
              <a:t>protection.</a:t>
            </a:r>
            <a:endParaRPr lang="en-US" dirty="0"/>
          </a:p>
        </p:txBody>
      </p:sp>
      <p:pic>
        <p:nvPicPr>
          <p:cNvPr id="7" name="Picture 6"/>
          <p:cNvPicPr>
            <a:picLocks noChangeAspect="1"/>
          </p:cNvPicPr>
          <p:nvPr/>
        </p:nvPicPr>
        <p:blipFill>
          <a:blip r:embed="rId3"/>
          <a:stretch>
            <a:fillRect/>
          </a:stretch>
        </p:blipFill>
        <p:spPr>
          <a:xfrm>
            <a:off x="9158486" y="3204433"/>
            <a:ext cx="1914525" cy="2390775"/>
          </a:xfrm>
          <a:prstGeom prst="rect">
            <a:avLst/>
          </a:prstGeom>
        </p:spPr>
      </p:pic>
    </p:spTree>
    <p:extLst>
      <p:ext uri="{BB962C8B-B14F-4D97-AF65-F5344CB8AC3E}">
        <p14:creationId xmlns:p14="http://schemas.microsoft.com/office/powerpoint/2010/main" val="38870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AORN Guidelines</a:t>
            </a:r>
            <a:endParaRPr lang="en-US" dirty="0"/>
          </a:p>
        </p:txBody>
      </p:sp>
      <p:sp>
        <p:nvSpPr>
          <p:cNvPr id="6" name="Content Placeholder 5"/>
          <p:cNvSpPr>
            <a:spLocks noGrp="1"/>
          </p:cNvSpPr>
          <p:nvPr>
            <p:ph idx="1"/>
          </p:nvPr>
        </p:nvSpPr>
        <p:spPr/>
        <p:txBody>
          <a:bodyPr/>
          <a:lstStyle/>
          <a:p>
            <a:r>
              <a:rPr lang="en-US" dirty="0"/>
              <a:t> </a:t>
            </a:r>
            <a:r>
              <a:rPr lang="en-US" sz="2400" dirty="0"/>
              <a:t>“Personnel entering the </a:t>
            </a:r>
            <a:r>
              <a:rPr lang="en-US" sz="2400" dirty="0" smtClean="0"/>
              <a:t>semi-restricted </a:t>
            </a:r>
            <a:r>
              <a:rPr lang="en-US" sz="2400" dirty="0"/>
              <a:t>and restricted areas should cover the head, hair, ears, and facial hair</a:t>
            </a:r>
            <a:r>
              <a:rPr lang="en-US" sz="2400" dirty="0" smtClean="0"/>
              <a:t>.”</a:t>
            </a:r>
            <a:r>
              <a:rPr lang="en-US" sz="2400" baseline="30000" dirty="0" smtClean="0"/>
              <a:t> (</a:t>
            </a:r>
            <a:r>
              <a:rPr lang="en-US" sz="2400" baseline="30000" dirty="0"/>
              <a:t>p121)</a:t>
            </a:r>
            <a:r>
              <a:rPr lang="en-US" sz="2400" dirty="0"/>
              <a:t>) Intervention III.a. further states: “A clean surgical head cover or hood that confines all hair and completely covers the ears, scalp skin, sideburns, and nape of the neck should be worn</a:t>
            </a:r>
            <a:r>
              <a:rPr lang="en-US" sz="2400" dirty="0" smtClean="0"/>
              <a:t>.”</a:t>
            </a:r>
            <a:r>
              <a:rPr lang="en-US" sz="2400" baseline="30000" dirty="0" smtClean="0"/>
              <a:t> (</a:t>
            </a:r>
            <a:r>
              <a:rPr lang="en-US" sz="2400" baseline="30000" dirty="0"/>
              <a:t>p121)</a:t>
            </a:r>
            <a:r>
              <a:rPr lang="en-US" sz="2400" dirty="0"/>
              <a:t>)</a:t>
            </a:r>
            <a:r>
              <a:rPr lang="en-US" dirty="0"/>
              <a:t> </a:t>
            </a:r>
          </a:p>
        </p:txBody>
      </p:sp>
    </p:spTree>
    <p:extLst>
      <p:ext uri="{BB962C8B-B14F-4D97-AF65-F5344CB8AC3E}">
        <p14:creationId xmlns:p14="http://schemas.microsoft.com/office/powerpoint/2010/main" val="2948263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Airborne Contamination and Bacterial Shedding</a:t>
            </a:r>
            <a:endParaRPr lang="en-US" dirty="0"/>
          </a:p>
        </p:txBody>
      </p:sp>
      <p:sp>
        <p:nvSpPr>
          <p:cNvPr id="3" name="Content Placeholder 2"/>
          <p:cNvSpPr>
            <a:spLocks noGrp="1"/>
          </p:cNvSpPr>
          <p:nvPr>
            <p:ph idx="1"/>
          </p:nvPr>
        </p:nvSpPr>
        <p:spPr/>
        <p:txBody>
          <a:bodyPr/>
          <a:lstStyle/>
          <a:p>
            <a:r>
              <a:rPr lang="en-US" dirty="0" smtClean="0"/>
              <a:t>Both the human body and the items  within the operating room are possible sources of microbial contamination and transmission.</a:t>
            </a:r>
          </a:p>
          <a:p>
            <a:r>
              <a:rPr lang="en-US" dirty="0" smtClean="0"/>
              <a:t>Reducing the patient’s exposer to microorganisms shed from the hair and body of surgical staff may decrease the risk of a patient developing a SSI.</a:t>
            </a:r>
          </a:p>
          <a:p>
            <a:r>
              <a:rPr lang="en-US" dirty="0"/>
              <a:t>Humans shed up to 10 million particles from their skin every </a:t>
            </a:r>
            <a:r>
              <a:rPr lang="en-US" dirty="0" smtClean="0"/>
              <a:t>day and approximately </a:t>
            </a:r>
            <a:r>
              <a:rPr lang="en-US" dirty="0"/>
              <a:t>10% of the shed skin squames carry viable </a:t>
            </a:r>
            <a:r>
              <a:rPr lang="en-US" dirty="0" smtClean="0"/>
              <a:t>microorganisms.</a:t>
            </a:r>
            <a:endParaRPr lang="en-US" dirty="0"/>
          </a:p>
          <a:p>
            <a:r>
              <a:rPr lang="en-US" dirty="0" smtClean="0"/>
              <a:t>1,000 skin scales per minute are released during the natural act of walking</a:t>
            </a:r>
          </a:p>
        </p:txBody>
      </p:sp>
    </p:spTree>
    <p:extLst>
      <p:ext uri="{BB962C8B-B14F-4D97-AF65-F5344CB8AC3E}">
        <p14:creationId xmlns:p14="http://schemas.microsoft.com/office/powerpoint/2010/main" val="381373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Organisms in the Hair</a:t>
            </a:r>
            <a:endParaRPr lang="en-US" dirty="0"/>
          </a:p>
        </p:txBody>
      </p:sp>
      <p:sp>
        <p:nvSpPr>
          <p:cNvPr id="3" name="Content Placeholder 2"/>
          <p:cNvSpPr>
            <a:spLocks noGrp="1"/>
          </p:cNvSpPr>
          <p:nvPr>
            <p:ph idx="1"/>
          </p:nvPr>
        </p:nvSpPr>
        <p:spPr/>
        <p:txBody>
          <a:bodyPr>
            <a:normAutofit/>
          </a:bodyPr>
          <a:lstStyle/>
          <a:p>
            <a:r>
              <a:rPr lang="en-US" sz="2800" dirty="0" smtClean="0"/>
              <a:t>In conducted studies the most common pathogen found was S aureus, which was found more often in the individuals hair than their nares</a:t>
            </a:r>
          </a:p>
          <a:p>
            <a:r>
              <a:rPr lang="en-US" sz="2800" dirty="0" smtClean="0"/>
              <a:t>The presence of Escherichia coli and Streptococcus viridans was also noted</a:t>
            </a:r>
            <a:endParaRPr lang="en-US" sz="2800" dirty="0"/>
          </a:p>
        </p:txBody>
      </p:sp>
    </p:spTree>
    <p:extLst>
      <p:ext uri="{BB962C8B-B14F-4D97-AF65-F5344CB8AC3E}">
        <p14:creationId xmlns:p14="http://schemas.microsoft.com/office/powerpoint/2010/main" val="838093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Covering and Bacterial Count</a:t>
            </a:r>
            <a:endParaRPr lang="en-US" dirty="0"/>
          </a:p>
        </p:txBody>
      </p:sp>
      <p:sp>
        <p:nvSpPr>
          <p:cNvPr id="3" name="Content Placeholder 2"/>
          <p:cNvSpPr>
            <a:spLocks noGrp="1"/>
          </p:cNvSpPr>
          <p:nvPr>
            <p:ph idx="1"/>
          </p:nvPr>
        </p:nvSpPr>
        <p:spPr/>
        <p:txBody>
          <a:bodyPr>
            <a:normAutofit/>
          </a:bodyPr>
          <a:lstStyle/>
          <a:p>
            <a:r>
              <a:rPr lang="en-US" sz="2400" dirty="0" smtClean="0"/>
              <a:t>While there is mixed evidence, </a:t>
            </a:r>
            <a:r>
              <a:rPr lang="en-US" sz="2400" dirty="0"/>
              <a:t>McHugh et </a:t>
            </a:r>
            <a:r>
              <a:rPr lang="en-US" sz="2400" dirty="0" smtClean="0"/>
              <a:t>al</a:t>
            </a:r>
            <a:r>
              <a:rPr lang="en-US" sz="2400" dirty="0"/>
              <a:t> noted that wearing surgical head coverings decreased bacterial contamination of the surgical field, however</a:t>
            </a:r>
            <a:r>
              <a:rPr lang="en-US" sz="2400" dirty="0" smtClean="0"/>
              <a:t>.</a:t>
            </a:r>
          </a:p>
          <a:p>
            <a:r>
              <a:rPr lang="en-US" sz="2400" dirty="0" smtClean="0"/>
              <a:t>Even though there is mixed evidence, researchers do continue to recommend the complete covering of hair while in the operating room setting.</a:t>
            </a:r>
            <a:endParaRPr lang="en-US" sz="2400" dirty="0"/>
          </a:p>
        </p:txBody>
      </p:sp>
    </p:spTree>
    <p:extLst>
      <p:ext uri="{BB962C8B-B14F-4D97-AF65-F5344CB8AC3E}">
        <p14:creationId xmlns:p14="http://schemas.microsoft.com/office/powerpoint/2010/main" val="162305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 Covering and Bacterial Count</a:t>
            </a:r>
            <a:endParaRPr lang="en-US" dirty="0"/>
          </a:p>
        </p:txBody>
      </p:sp>
      <p:sp>
        <p:nvSpPr>
          <p:cNvPr id="3" name="Content Placeholder 2"/>
          <p:cNvSpPr>
            <a:spLocks noGrp="1"/>
          </p:cNvSpPr>
          <p:nvPr>
            <p:ph idx="1"/>
          </p:nvPr>
        </p:nvSpPr>
        <p:spPr/>
        <p:txBody>
          <a:bodyPr>
            <a:normAutofit/>
          </a:bodyPr>
          <a:lstStyle/>
          <a:p>
            <a:r>
              <a:rPr lang="en-US" sz="2400" dirty="0" smtClean="0"/>
              <a:t>An experiment conducted by Owers et al  in which surgical staff members had their foreheads, eyebrows and ears swabbed, resulted in a greater number of bacterial colonies cultured from the individuals ears.</a:t>
            </a:r>
            <a:endParaRPr lang="en-US" sz="2400" baseline="30000" dirty="0" smtClean="0"/>
          </a:p>
        </p:txBody>
      </p:sp>
    </p:spTree>
    <p:extLst>
      <p:ext uri="{BB962C8B-B14F-4D97-AF65-F5344CB8AC3E}">
        <p14:creationId xmlns:p14="http://schemas.microsoft.com/office/powerpoint/2010/main" val="253579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Agencies That Support Full Head Coverings</a:t>
            </a:r>
            <a:endParaRPr lang="en-US" dirty="0"/>
          </a:p>
        </p:txBody>
      </p:sp>
      <p:sp>
        <p:nvSpPr>
          <p:cNvPr id="3" name="Content Placeholder 2"/>
          <p:cNvSpPr>
            <a:spLocks noGrp="1"/>
          </p:cNvSpPr>
          <p:nvPr>
            <p:ph idx="1"/>
          </p:nvPr>
        </p:nvSpPr>
        <p:spPr/>
        <p:txBody>
          <a:bodyPr/>
          <a:lstStyle/>
          <a:p>
            <a:r>
              <a:rPr lang="en-US" sz="2800" dirty="0" smtClean="0"/>
              <a:t>AORN</a:t>
            </a:r>
          </a:p>
          <a:p>
            <a:r>
              <a:rPr lang="en-US" sz="2800" dirty="0" smtClean="0"/>
              <a:t>Centers for Medicare and Medicaid</a:t>
            </a:r>
          </a:p>
          <a:p>
            <a:r>
              <a:rPr lang="en-US" sz="2800" dirty="0" smtClean="0"/>
              <a:t>World Health Organization</a:t>
            </a:r>
          </a:p>
          <a:p>
            <a:r>
              <a:rPr lang="en-US" sz="2800" dirty="0" smtClean="0"/>
              <a:t>Association of Surgical Technologists</a:t>
            </a:r>
          </a:p>
          <a:p>
            <a:r>
              <a:rPr lang="en-US" sz="2800" dirty="0" smtClean="0"/>
              <a:t>Centers for Disease Control</a:t>
            </a:r>
          </a:p>
          <a:p>
            <a:endParaRPr lang="en-US" dirty="0"/>
          </a:p>
        </p:txBody>
      </p:sp>
    </p:spTree>
    <p:extLst>
      <p:ext uri="{BB962C8B-B14F-4D97-AF65-F5344CB8AC3E}">
        <p14:creationId xmlns:p14="http://schemas.microsoft.com/office/powerpoint/2010/main" val="3133613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currently is clear evidence that human begins are colonized with bacteria, that microorganisms are continuously shed into the air, and that airborne microorganisms can result in SSIs.</a:t>
            </a:r>
          </a:p>
          <a:p>
            <a:r>
              <a:rPr lang="en-US" dirty="0" smtClean="0"/>
              <a:t>Hair contains pathogenic bacteria and microorganisms that have been identified to cause SSIs.</a:t>
            </a:r>
          </a:p>
          <a:p>
            <a:r>
              <a:rPr lang="en-US" dirty="0" smtClean="0"/>
              <a:t>Based on current literature and reviewed evidence, covering the hair and ears in the surgical settings is a practical act to decrease the risk of harming a patient.</a:t>
            </a:r>
          </a:p>
          <a:p>
            <a:r>
              <a:rPr lang="en-US" dirty="0" smtClean="0"/>
              <a:t>While there is no definitive evidence that covering hair prevents SSIs, current literature shows an increased risk to patients when exposed to the skin and hair of perioperative staff, and case studies have established a connection between exposure and SSIs.</a:t>
            </a:r>
            <a:endParaRPr lang="en-US" dirty="0"/>
          </a:p>
        </p:txBody>
      </p:sp>
    </p:spTree>
    <p:extLst>
      <p:ext uri="{BB962C8B-B14F-4D97-AF65-F5344CB8AC3E}">
        <p14:creationId xmlns:p14="http://schemas.microsoft.com/office/powerpoint/2010/main" val="986487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78</TotalTime>
  <Words>397</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Surgical Head Coverings</vt:lpstr>
      <vt:lpstr>Microorganisms that lead to surgical site infections (SSIs) may either be present on the patient’s skin or mucous membranes or transmitted to the patient by health care personnel, the environment, or other items in the perioperative setting.  </vt:lpstr>
      <vt:lpstr>AORN Guidelines</vt:lpstr>
      <vt:lpstr>Airborne Contamination and Bacterial Shedding</vt:lpstr>
      <vt:lpstr>Organisms in the Hair</vt:lpstr>
      <vt:lpstr>Head Covering and Bacterial Count</vt:lpstr>
      <vt:lpstr>Ear Covering and Bacterial Count</vt:lpstr>
      <vt:lpstr>Agencies That Support Full Head Coverings</vt:lpstr>
      <vt:lpstr>Re-Cap</vt:lpstr>
      <vt:lpstr>REFERENCES</vt:lpstr>
    </vt:vector>
  </TitlesOfParts>
  <Company>Medical Center Health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Surgical Head Coverings</dc:title>
  <dc:creator>Sheila Shepherd</dc:creator>
  <cp:lastModifiedBy>Sheila Shepherd</cp:lastModifiedBy>
  <cp:revision>10</cp:revision>
  <dcterms:created xsi:type="dcterms:W3CDTF">2017-10-25T12:44:01Z</dcterms:created>
  <dcterms:modified xsi:type="dcterms:W3CDTF">2017-10-26T16:49:59Z</dcterms:modified>
</cp:coreProperties>
</file>