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303" r:id="rId2"/>
    <p:sldId id="258" r:id="rId3"/>
    <p:sldId id="304" r:id="rId4"/>
    <p:sldId id="305" r:id="rId5"/>
    <p:sldId id="306" r:id="rId6"/>
    <p:sldId id="313" r:id="rId7"/>
    <p:sldId id="32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85" autoAdjust="0"/>
  </p:normalViewPr>
  <p:slideViewPr>
    <p:cSldViewPr snapToGrid="0" snapToObjects="1"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ing.com/images/search?q=education+photos&amp;qpvt=education+photos&amp;FORM=IGRE#view=detail&amp;id=02C4FC1C3437D3C84BDE15420ABDD22A0DEF1E3C&amp;selectedIndex=3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728" y="1883391"/>
            <a:ext cx="7929350" cy="2629476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00FF"/>
                </a:solidFill>
              </a:rPr>
              <a:t>Compliance 	at MCHS</a:t>
            </a:r>
            <a:endParaRPr lang="en-US" sz="80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00FF"/>
                </a:solidFill>
              </a:rPr>
              <a:t>Why does Compliance exist?</a:t>
            </a:r>
            <a:r>
              <a:rPr lang="en-US" sz="4400" dirty="0" smtClean="0"/>
              <a:t>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996287"/>
            <a:ext cx="7777684" cy="5584621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To ensure we follow State and Federal laws that relate to healthcare fraud and abuse.   </a:t>
            </a:r>
            <a:endParaRPr lang="en-US" sz="4400" dirty="0"/>
          </a:p>
        </p:txBody>
      </p:sp>
      <p:pic>
        <p:nvPicPr>
          <p:cNvPr id="3078" name="Picture 6" descr="http://benefitsdeptinfo.com/wp-content/uploads/healthcare-compliance-pittsburgh-p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044" y="3582370"/>
            <a:ext cx="3638062" cy="2728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6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6" y="295832"/>
            <a:ext cx="8475785" cy="1764979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FF"/>
                </a:solidFill>
              </a:rPr>
              <a:t>The OIG’s Seven Elements of a Compliance Plan</a:t>
            </a:r>
            <a:r>
              <a:rPr lang="en-US" sz="4400" dirty="0" smtClean="0"/>
              <a:t>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2716822"/>
            <a:ext cx="8387862" cy="377190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dirty="0" smtClean="0"/>
              <a:t>Chief Compliance </a:t>
            </a:r>
            <a:r>
              <a:rPr lang="en-US" sz="4400" dirty="0" smtClean="0"/>
              <a:t>Officer and Compliance </a:t>
            </a:r>
            <a:r>
              <a:rPr lang="en-US" sz="4400" dirty="0" smtClean="0"/>
              <a:t>Committee</a:t>
            </a:r>
          </a:p>
          <a:p>
            <a:pPr marL="137160" indent="0">
              <a:buNone/>
            </a:pPr>
            <a:endParaRPr lang="en-US" sz="4400" dirty="0" smtClean="0"/>
          </a:p>
          <a:p>
            <a:pPr marL="137160" indent="0">
              <a:buNone/>
            </a:pPr>
            <a:r>
              <a:rPr lang="en-US" sz="4400" dirty="0" smtClean="0"/>
              <a:t>Standards </a:t>
            </a:r>
            <a:r>
              <a:rPr lang="en-US" sz="4400" dirty="0" smtClean="0"/>
              <a:t>of Conduct</a:t>
            </a:r>
          </a:p>
        </p:txBody>
      </p:sp>
    </p:spTree>
    <p:extLst>
      <p:ext uri="{BB962C8B-B14F-4D97-AF65-F5344CB8AC3E}">
        <p14:creationId xmlns:p14="http://schemas.microsoft.com/office/powerpoint/2010/main" val="28923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6" y="295833"/>
            <a:ext cx="8475785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FF00FF"/>
                </a:solidFill>
              </a:rPr>
              <a:t>Seven Elements…(</a:t>
            </a:r>
            <a:r>
              <a:rPr lang="en-US" sz="4400" dirty="0" err="1" smtClean="0">
                <a:solidFill>
                  <a:srgbClr val="FF00FF"/>
                </a:solidFill>
              </a:rPr>
              <a:t>con’t</a:t>
            </a:r>
            <a:r>
              <a:rPr lang="en-US" sz="4400" dirty="0" smtClean="0">
                <a:solidFill>
                  <a:srgbClr val="FF00FF"/>
                </a:solidFill>
              </a:rPr>
              <a:t>)</a:t>
            </a:r>
            <a:r>
              <a:rPr lang="en-US" sz="4400" dirty="0" smtClean="0"/>
              <a:t>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1907932"/>
            <a:ext cx="8387862" cy="45807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400" dirty="0" smtClean="0"/>
              <a:t>Training &amp;</a:t>
            </a:r>
          </a:p>
          <a:p>
            <a:pPr marL="137160" indent="0">
              <a:buNone/>
            </a:pPr>
            <a:r>
              <a:rPr lang="en-US" sz="4400" dirty="0" smtClean="0"/>
              <a:t>Education</a:t>
            </a:r>
            <a:endParaRPr lang="en-US" sz="4400" dirty="0" smtClean="0"/>
          </a:p>
          <a:p>
            <a:endParaRPr lang="en-US" sz="4400" dirty="0"/>
          </a:p>
          <a:p>
            <a:pPr marL="137160" indent="0" algn="r">
              <a:buNone/>
            </a:pPr>
            <a:endParaRPr lang="en-US" sz="1400" dirty="0"/>
          </a:p>
          <a:p>
            <a:pPr marL="137160" indent="0" algn="r">
              <a:buNone/>
            </a:pPr>
            <a:r>
              <a:rPr lang="en-US" sz="4400" dirty="0" smtClean="0"/>
              <a:t>Policies &amp; Procedures</a:t>
            </a:r>
          </a:p>
          <a:p>
            <a:pPr marL="137160" indent="0" algn="ctr">
              <a:buNone/>
            </a:pPr>
            <a:r>
              <a:rPr lang="en-US" sz="4400" dirty="0" smtClean="0"/>
              <a:t> ...</a:t>
            </a:r>
            <a:r>
              <a:rPr lang="en-US" dirty="0" smtClean="0"/>
              <a:t>and we have a lot!       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endParaRPr lang="en-US" sz="4400" dirty="0" smtClean="0"/>
          </a:p>
        </p:txBody>
      </p:sp>
      <p:pic>
        <p:nvPicPr>
          <p:cNvPr id="8" name="Picture 7" descr="http://ts3.mm.bing.net/th?id=H.4994751683495122&amp;pid=1.7&amp;w=250&amp;h=183&amp;c=7&amp;rs=1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447" y="1685924"/>
            <a:ext cx="238125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96" y="3664953"/>
            <a:ext cx="2358149" cy="282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4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276" y="295833"/>
            <a:ext cx="8475785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FF00FF"/>
                </a:solidFill>
              </a:rPr>
              <a:t>Seven Elements…(</a:t>
            </a:r>
            <a:r>
              <a:rPr lang="en-US" sz="4400" dirty="0" err="1">
                <a:solidFill>
                  <a:srgbClr val="FF00FF"/>
                </a:solidFill>
              </a:rPr>
              <a:t>con’t</a:t>
            </a:r>
            <a:r>
              <a:rPr lang="en-US" sz="4400" dirty="0">
                <a:solidFill>
                  <a:srgbClr val="FF00FF"/>
                </a:solidFill>
              </a:rPr>
              <a:t>) </a:t>
            </a:r>
            <a:r>
              <a:rPr lang="en-US" sz="4400" dirty="0" smtClean="0"/>
              <a:t>	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646" y="1811216"/>
            <a:ext cx="7895493" cy="4677508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Hotline</a:t>
            </a:r>
          </a:p>
          <a:p>
            <a:endParaRPr lang="en-US" sz="4400" dirty="0"/>
          </a:p>
          <a:p>
            <a:endParaRPr lang="en-US" sz="4400" dirty="0" smtClean="0"/>
          </a:p>
          <a:p>
            <a:pPr marL="137160" indent="0">
              <a:buNone/>
            </a:pPr>
            <a:endParaRPr lang="en-US" sz="4400" dirty="0"/>
          </a:p>
          <a:p>
            <a:pPr marL="137160" indent="0">
              <a:buNone/>
            </a:pP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 of Calls</a:t>
            </a:r>
          </a:p>
          <a:p>
            <a:endParaRPr lang="en-US" sz="4400" dirty="0" smtClean="0"/>
          </a:p>
        </p:txBody>
      </p:sp>
      <p:pic>
        <p:nvPicPr>
          <p:cNvPr id="4" name="Picture 3" descr="http://www.youngmoneytalks.com/wp-content/uploads/2009/02/orange_telephone_4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138" y="2748695"/>
            <a:ext cx="3006970" cy="2166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624754" y="1820008"/>
            <a:ext cx="38246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Hotline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– 1-800-805-1642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Compliance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Hotline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>
                <a:latin typeface="Arial" pitchFamily="34" charset="0"/>
                <a:cs typeface="Arial" pitchFamily="34" charset="0"/>
              </a:rPr>
              <a:t>On MCH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Intranet under </a:t>
            </a:r>
            <a:r>
              <a:rPr lang="en-US" dirty="0">
                <a:latin typeface="Arial" pitchFamily="34" charset="0"/>
                <a:cs typeface="Arial" pitchFamily="34" charset="0"/>
              </a:rPr>
              <a:t>Featured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Links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Walk-In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>
                <a:latin typeface="Arial" pitchFamily="34" charset="0"/>
                <a:cs typeface="Arial" pitchFamily="34" charset="0"/>
              </a:rPr>
              <a:t>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Compliance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Office </a:t>
            </a:r>
            <a:r>
              <a:rPr lang="en-US" dirty="0">
                <a:latin typeface="Arial" pitchFamily="34" charset="0"/>
                <a:cs typeface="Arial" pitchFamily="34" charset="0"/>
              </a:rPr>
              <a:t>hours M-F, 8a.m.-5p.m.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Compliance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Committee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Members</a:t>
            </a:r>
            <a:endParaRPr lang="en-US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n-House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Hotline –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640-1900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Integrity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Boxes</a:t>
            </a:r>
            <a:r>
              <a:rPr lang="en-US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 each unit at Medical Center Health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Chief Compliance Officer –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640-1106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90" y="1722502"/>
            <a:ext cx="2750030" cy="436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41194"/>
            <a:ext cx="8229600" cy="120100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</a:rPr>
              <a:t>Enforcement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2146" y="1722502"/>
            <a:ext cx="4301544" cy="4857750"/>
          </a:xfrm>
        </p:spPr>
        <p:txBody>
          <a:bodyPr/>
          <a:lstStyle/>
          <a:p>
            <a:r>
              <a:rPr lang="en-US" dirty="0"/>
              <a:t>Fraud and Abuse can lead to Jail time.</a:t>
            </a:r>
          </a:p>
          <a:p>
            <a:endParaRPr lang="en-US" dirty="0" smtClean="0"/>
          </a:p>
          <a:p>
            <a:r>
              <a:rPr lang="en-US" dirty="0" smtClean="0"/>
              <a:t>We have corrective actions at MCHS for violations.</a:t>
            </a:r>
          </a:p>
          <a:p>
            <a:endParaRPr lang="en-US" dirty="0"/>
          </a:p>
          <a:p>
            <a:r>
              <a:rPr lang="en-US" dirty="0" smtClean="0"/>
              <a:t>Report wrong doing so you don’t become culpable.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8490" y="6246254"/>
            <a:ext cx="321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I, I promise I didn’t do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2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BDingman\Local Settings\Temporary Internet Files\Content.IE5\VD2MKF76\MC900318920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568" y="4067991"/>
            <a:ext cx="2771232" cy="249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takes us ALL!!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1274619"/>
            <a:ext cx="8672944" cy="529243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5400" dirty="0" smtClean="0"/>
              <a:t>We all are </a:t>
            </a:r>
            <a:r>
              <a:rPr lang="en-US" sz="5400" dirty="0" smtClean="0"/>
              <a:t>the eyes and ears of MCHS.  You make a difference when you report wrong doing.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3457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1509</TotalTime>
  <Words>178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Compliance  at MCHS</vt:lpstr>
      <vt:lpstr>Why does Compliance exist? </vt:lpstr>
      <vt:lpstr>The OIG’s Seven Elements of a Compliance Plan </vt:lpstr>
      <vt:lpstr>Seven Elements…(con’t) </vt:lpstr>
      <vt:lpstr>Seven Elements…(con’t)  </vt:lpstr>
      <vt:lpstr>Enforcement</vt:lpstr>
      <vt:lpstr>It takes us ALL!!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on Caregivers When Dealing With DNR Patients in the ED</dc:title>
  <dc:creator>Gregory Shipkey</dc:creator>
  <cp:lastModifiedBy>Gingie Sredanovich</cp:lastModifiedBy>
  <cp:revision>83</cp:revision>
  <dcterms:created xsi:type="dcterms:W3CDTF">2012-04-09T23:41:05Z</dcterms:created>
  <dcterms:modified xsi:type="dcterms:W3CDTF">2019-01-04T22:16:09Z</dcterms:modified>
</cp:coreProperties>
</file>