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59" r:id="rId13"/>
    <p:sldId id="266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83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8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2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40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4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96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08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20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1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10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8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8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7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2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9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7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8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1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3762-8546-4856-B987-F1923AC4BCC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6998E-4ECD-42B9-A1C2-68684D974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5921C-35A7-44FA-8CC9-1100BA94A8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7B-38A9-4E60-9A80-97EBF092A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3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4099"/>
            <a:ext cx="9144000" cy="1566863"/>
          </a:xfrm>
        </p:spPr>
        <p:txBody>
          <a:bodyPr/>
          <a:lstStyle/>
          <a:p>
            <a:r>
              <a:rPr lang="en-US" dirty="0" smtClean="0">
                <a:latin typeface="Jokerman" panose="04090605060D06020702" pitchFamily="82" charset="0"/>
              </a:rPr>
              <a:t>Infection Prevention</a:t>
            </a:r>
            <a:endParaRPr lang="en-US" dirty="0">
              <a:latin typeface="Jokerman" panose="04090605060D0602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55938"/>
            <a:ext cx="9144000" cy="1655762"/>
          </a:xfrm>
        </p:spPr>
        <p:txBody>
          <a:bodyPr/>
          <a:lstStyle/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smtClean="0"/>
              <a:t>How I learned to be more conscientious and love the gel.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4521200"/>
            <a:ext cx="3672153" cy="206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455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37" y="132555"/>
            <a:ext cx="2676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Hand Washing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97" y="1447060"/>
            <a:ext cx="13684309" cy="48287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omponents of proper hand washing include:</a:t>
            </a:r>
          </a:p>
          <a:p>
            <a:pPr marL="0" indent="0">
              <a:buNone/>
            </a:pPr>
            <a:r>
              <a:rPr lang="en-US" dirty="0" smtClean="0"/>
              <a:t>	- Soap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Clean water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Hand gel/sanitizer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Friction (F-R-O-G: Friction rubs out germs)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35" y="2484783"/>
            <a:ext cx="3309730" cy="4279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63" y="1690688"/>
            <a:ext cx="4663737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Hygiene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536700"/>
            <a:ext cx="5181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Your hands are NASTY! Think of everything you touch in a single day!</a:t>
            </a:r>
          </a:p>
          <a:p>
            <a:r>
              <a:rPr lang="en-US" dirty="0" smtClean="0"/>
              <a:t>Some things we can see: Blood, feces, other matter.</a:t>
            </a:r>
          </a:p>
          <a:p>
            <a:r>
              <a:rPr lang="en-US" dirty="0" smtClean="0"/>
              <a:t>Some things we can’t see: bacteria, viruses, spores.</a:t>
            </a:r>
          </a:p>
          <a:p>
            <a:r>
              <a:rPr lang="en-US" dirty="0" smtClean="0"/>
              <a:t>Hand washing is your first line of defense for your safety AND your patient’s.</a:t>
            </a:r>
          </a:p>
          <a:p>
            <a:r>
              <a:rPr lang="en-US" dirty="0" smtClean="0"/>
              <a:t>Remember: If it’s wet, slimy and not yours, don’t touch it.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55628"/>
            <a:ext cx="5181600" cy="2910332"/>
          </a:xfrm>
        </p:spPr>
      </p:pic>
    </p:spTree>
    <p:extLst>
      <p:ext uri="{BB962C8B-B14F-4D97-AF65-F5344CB8AC3E}">
        <p14:creationId xmlns:p14="http://schemas.microsoft.com/office/powerpoint/2010/main" val="32150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things should you do to keep yourself, your patients and your co-workers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740275"/>
          </a:xfrm>
        </p:spPr>
        <p:txBody>
          <a:bodyPr/>
          <a:lstStyle/>
          <a:p>
            <a:r>
              <a:rPr lang="en-US" dirty="0" smtClean="0"/>
              <a:t>Wash…Your…Hands</a:t>
            </a:r>
          </a:p>
          <a:p>
            <a:r>
              <a:rPr lang="en-US" dirty="0" smtClean="0"/>
              <a:t>Clean your equipment</a:t>
            </a:r>
          </a:p>
          <a:p>
            <a:r>
              <a:rPr lang="en-US" dirty="0" smtClean="0"/>
              <a:t>Ask colleagues to wash their hands</a:t>
            </a:r>
          </a:p>
          <a:p>
            <a:r>
              <a:rPr lang="en-US" dirty="0" smtClean="0"/>
              <a:t>Educate patients/patient families about hand washing and isolation precautions</a:t>
            </a:r>
          </a:p>
          <a:p>
            <a:r>
              <a:rPr lang="en-US" dirty="0" smtClean="0"/>
              <a:t>Get vaccinated annually!</a:t>
            </a:r>
          </a:p>
          <a:p>
            <a:r>
              <a:rPr lang="en-US" dirty="0" smtClean="0"/>
              <a:t>Wash…Your…Hands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20994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5907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518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When to Wash Hands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5194300" cy="52705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Before and after glove use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blowing the nose, sneezing, or coughing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going to the bathroom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contact with blood or body fluids, such as saliva, nasal secretions, urine, feces, or vomit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After handling garbage or waste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When hands appear soiled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Before preparing medicines or handling contact lenses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412081"/>
            <a:ext cx="5943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Before preparing, serving, or handling food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Before eating lunch or snacks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Frequently when sick or after contact with others who are sick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Before and after touching a cut or wound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Before and after touching eyes, nose, or mouth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After handling animals, animal waste, or their belongings, such as toys or a leash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After changing a diaper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Frequently </a:t>
            </a:r>
            <a:r>
              <a:rPr lang="en-US" dirty="0"/>
              <a:t>M</a:t>
            </a:r>
            <a:r>
              <a:rPr lang="en-US" dirty="0" smtClean="0"/>
              <a:t>issed Areas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94" y="2239397"/>
            <a:ext cx="4017612" cy="35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9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1118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Ways to prevent spreading infection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Encourage personnel to wash hands frequently using soap and water for 15-20 seconds.</a:t>
            </a:r>
          </a:p>
          <a:p>
            <a:r>
              <a:rPr lang="en-US" dirty="0" smtClean="0"/>
              <a:t>Substitute alcohol-based hand sanitizer when clean water and soap are unavailable.</a:t>
            </a:r>
          </a:p>
          <a:p>
            <a:r>
              <a:rPr lang="en-US" dirty="0" smtClean="0"/>
              <a:t>Promote appropriate respiratory etiquette: Cover coughs and sneezes with tissue.  Throw away tissues immediately and WASH YOUR HANDS. If a tissue is not available, sneeze or cough into the elbow or upper sleeve.</a:t>
            </a:r>
          </a:p>
          <a:p>
            <a:r>
              <a:rPr lang="en-US" dirty="0" smtClean="0"/>
              <a:t>Remain </a:t>
            </a:r>
            <a:r>
              <a:rPr lang="en-US" dirty="0"/>
              <a:t>at home when ill and encourage others to do the same.</a:t>
            </a:r>
          </a:p>
          <a:p>
            <a:r>
              <a:rPr lang="en-US" dirty="0" smtClean="0"/>
              <a:t>Avoid </a:t>
            </a:r>
            <a:r>
              <a:rPr lang="en-US" dirty="0"/>
              <a:t>close contact (less than 3 feet of space) with those who are </a:t>
            </a:r>
            <a:r>
              <a:rPr lang="en-US" dirty="0" smtClean="0"/>
              <a:t>sick</a:t>
            </a:r>
          </a:p>
          <a:p>
            <a:r>
              <a:rPr lang="en-US" dirty="0" smtClean="0"/>
              <a:t>Maintain </a:t>
            </a:r>
            <a:r>
              <a:rPr lang="en-US" dirty="0"/>
              <a:t>and promote good personal hygiene; bathe and wash </a:t>
            </a:r>
            <a:r>
              <a:rPr lang="en-US" dirty="0" smtClean="0"/>
              <a:t>hands regularly</a:t>
            </a:r>
            <a:endParaRPr lang="en-US" dirty="0"/>
          </a:p>
          <a:p>
            <a:r>
              <a:rPr lang="en-US" dirty="0" smtClean="0"/>
              <a:t>Discourage </a:t>
            </a:r>
            <a:r>
              <a:rPr lang="en-US" dirty="0"/>
              <a:t>touching the eyes, nose, and mouth.</a:t>
            </a:r>
          </a:p>
          <a:p>
            <a:r>
              <a:rPr lang="en-US" dirty="0" smtClean="0"/>
              <a:t>Maintain </a:t>
            </a:r>
            <a:r>
              <a:rPr lang="en-US" dirty="0"/>
              <a:t>a clean working environment.</a:t>
            </a:r>
          </a:p>
          <a:p>
            <a:r>
              <a:rPr lang="en-US" dirty="0" smtClean="0"/>
              <a:t>Ensure </a:t>
            </a:r>
            <a:r>
              <a:rPr lang="en-US" dirty="0"/>
              <a:t>commonly used areas such as door handles, eating surfaces, and </a:t>
            </a:r>
            <a:r>
              <a:rPr lang="en-US" dirty="0" smtClean="0"/>
              <a:t>desks </a:t>
            </a:r>
            <a:r>
              <a:rPr lang="en-US" dirty="0"/>
              <a:t>are clean and disinfected.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317"/>
            <a:ext cx="1181056" cy="149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9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600" y="685800"/>
            <a:ext cx="10198100" cy="5478463"/>
          </a:xfrm>
        </p:spPr>
        <p:txBody>
          <a:bodyPr>
            <a:normAutofit/>
          </a:bodyPr>
          <a:lstStyle/>
          <a:p>
            <a:r>
              <a:rPr lang="en-US" dirty="0" smtClean="0"/>
              <a:t>Keep open or draining wounds clean and covered with a bandage.</a:t>
            </a:r>
          </a:p>
          <a:p>
            <a:r>
              <a:rPr lang="en-US" dirty="0" smtClean="0"/>
              <a:t>Avoid contact with other people’s wounds or bandages.</a:t>
            </a:r>
          </a:p>
          <a:p>
            <a:r>
              <a:rPr lang="en-US" dirty="0" smtClean="0"/>
              <a:t>Discourage sharing eating utensils, glassware, or personal items such as combs, razors, towels, clothing or other items that come into contact with bare skin.</a:t>
            </a:r>
          </a:p>
          <a:p>
            <a:r>
              <a:rPr lang="en-US" dirty="0" smtClean="0"/>
              <a:t>Clean shared equipment before and after each use.</a:t>
            </a:r>
          </a:p>
          <a:p>
            <a:r>
              <a:rPr lang="en-US" dirty="0" smtClean="0"/>
              <a:t>Avoid skin-to-skin contact with anyone who has an open wound or skin infection.</a:t>
            </a:r>
          </a:p>
          <a:p>
            <a:r>
              <a:rPr lang="en-US" dirty="0" smtClean="0"/>
              <a:t>Encourage a healthy lifestyle that includes a nutritious diet and adequate sleep.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20447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Monitor Hand Hygiene compliance</a:t>
            </a:r>
          </a:p>
          <a:p>
            <a:r>
              <a:rPr lang="en-US" dirty="0" smtClean="0"/>
              <a:t>Monitor equipment cleaning</a:t>
            </a:r>
          </a:p>
          <a:p>
            <a:r>
              <a:rPr lang="en-US" dirty="0" smtClean="0"/>
              <a:t>Provide education to staff and visitors: Orientation, in service, newsletter, display case, blog, social media</a:t>
            </a:r>
          </a:p>
          <a:p>
            <a:r>
              <a:rPr lang="en-US" dirty="0" smtClean="0"/>
              <a:t>Provide education to outpatients/community</a:t>
            </a:r>
          </a:p>
          <a:p>
            <a:r>
              <a:rPr lang="en-US" dirty="0" smtClean="0"/>
              <a:t>Provide a resource for staff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ID Surveillance: CLABSI, CAUTI, SSI</a:t>
            </a:r>
          </a:p>
          <a:p>
            <a:r>
              <a:rPr lang="en-US" dirty="0" smtClean="0"/>
              <a:t>Work with engineering on ICRA’s, temperature/humidity monitoring, airflow</a:t>
            </a:r>
          </a:p>
          <a:p>
            <a:r>
              <a:rPr lang="en-US" dirty="0" smtClean="0"/>
              <a:t>Collect and report data to the local health departments, </a:t>
            </a:r>
            <a:r>
              <a:rPr lang="en-US" dirty="0" err="1" smtClean="0"/>
              <a:t>TxDHS</a:t>
            </a:r>
            <a:r>
              <a:rPr lang="en-US" dirty="0" smtClean="0"/>
              <a:t> and Nat’l Safety Health Network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66" y="2376488"/>
            <a:ext cx="4542734" cy="2819007"/>
          </a:xfrm>
        </p:spPr>
      </p:pic>
    </p:spTree>
    <p:extLst>
      <p:ext uri="{BB962C8B-B14F-4D97-AF65-F5344CB8AC3E}">
        <p14:creationId xmlns:p14="http://schemas.microsoft.com/office/powerpoint/2010/main" val="35595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Are Infectious Diseases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Understanding how infectious diseases are spread is important for minimizing the risk of infection and preventing disease transmission.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Three ways in which infectious diseases can be transmitted:</a:t>
            </a:r>
          </a:p>
          <a:p>
            <a:pPr marL="0" indent="0">
              <a:buNone/>
            </a:pPr>
            <a:r>
              <a:rPr lang="en-US" dirty="0" smtClean="0"/>
              <a:t>		Direct transmission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Indirect transmission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Airborne transmission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tools does MCHS provide to keep you safe?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291556"/>
            <a:ext cx="3581400" cy="3419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Engineering Controls: Sharps Containers, Negative pressure rooms, Air flow </a:t>
            </a:r>
          </a:p>
          <a:p>
            <a:r>
              <a:rPr lang="en-US" dirty="0" smtClean="0"/>
              <a:t>Personal Protective Equipment</a:t>
            </a:r>
          </a:p>
          <a:p>
            <a:r>
              <a:rPr lang="en-US" dirty="0" smtClean="0"/>
              <a:t>Hand wash stations</a:t>
            </a:r>
          </a:p>
          <a:p>
            <a:r>
              <a:rPr lang="en-US" dirty="0" smtClean="0"/>
              <a:t>Proper cleaning products</a:t>
            </a:r>
          </a:p>
          <a:p>
            <a:r>
              <a:rPr lang="en-US" dirty="0" smtClean="0"/>
              <a:t>Educational Opportunities</a:t>
            </a:r>
          </a:p>
          <a:p>
            <a:r>
              <a:rPr lang="en-US" dirty="0" smtClean="0"/>
              <a:t>Influenza and </a:t>
            </a:r>
            <a:r>
              <a:rPr lang="en-US" dirty="0" err="1" smtClean="0"/>
              <a:t>Hep</a:t>
            </a:r>
            <a:r>
              <a:rPr lang="en-US" dirty="0" smtClean="0"/>
              <a:t> B vaccinations free to all employees.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Personal Protective Equipment or PPE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Consists of gloves, gowns, masks, eye protection, shoe protection</a:t>
            </a:r>
          </a:p>
          <a:p>
            <a:r>
              <a:rPr lang="en-US" dirty="0" smtClean="0"/>
              <a:t>Use is based on type of precaution:</a:t>
            </a:r>
          </a:p>
          <a:p>
            <a:pPr lvl="1"/>
            <a:r>
              <a:rPr lang="en-US" dirty="0" smtClean="0"/>
              <a:t>Standard (Universal) precautions – the belief that every patient, every situation is potentially hazardous.</a:t>
            </a:r>
          </a:p>
          <a:p>
            <a:pPr lvl="2"/>
            <a:r>
              <a:rPr lang="en-US" dirty="0" smtClean="0"/>
              <a:t>Hand </a:t>
            </a:r>
            <a:r>
              <a:rPr lang="en-US" dirty="0" err="1" smtClean="0"/>
              <a:t>Hygeine</a:t>
            </a:r>
            <a:endParaRPr lang="en-US" dirty="0" smtClean="0"/>
          </a:p>
          <a:p>
            <a:pPr lvl="2"/>
            <a:r>
              <a:rPr lang="en-US" dirty="0" smtClean="0"/>
              <a:t>Gloves</a:t>
            </a:r>
          </a:p>
          <a:p>
            <a:pPr lvl="1"/>
            <a:r>
              <a:rPr lang="en-US" dirty="0" smtClean="0"/>
              <a:t>Transmission based precautions – choosing the correct PPE according to the mode in which a disease is spread.</a:t>
            </a:r>
          </a:p>
          <a:p>
            <a:pPr lvl="2"/>
            <a:r>
              <a:rPr lang="en-US" dirty="0" smtClean="0"/>
              <a:t>Hand Hygiene</a:t>
            </a:r>
          </a:p>
          <a:p>
            <a:pPr lvl="2"/>
            <a:r>
              <a:rPr lang="en-US" dirty="0" smtClean="0"/>
              <a:t>Gloves</a:t>
            </a:r>
          </a:p>
          <a:p>
            <a:pPr lvl="2"/>
            <a:r>
              <a:rPr lang="en-US" dirty="0" smtClean="0"/>
              <a:t>Proper PPE for transmission</a:t>
            </a:r>
          </a:p>
          <a:p>
            <a:r>
              <a:rPr lang="en-US" dirty="0" smtClean="0"/>
              <a:t>Isolation precaution signs instruct your behavior for isolation rooms</a:t>
            </a:r>
          </a:p>
          <a:p>
            <a:pPr lvl="1"/>
            <a:r>
              <a:rPr lang="en-US" dirty="0" smtClean="0"/>
              <a:t>Placed on door of isolation patient rooms</a:t>
            </a:r>
          </a:p>
          <a:p>
            <a:pPr lvl="1"/>
            <a:r>
              <a:rPr lang="en-US" dirty="0" smtClean="0"/>
              <a:t>Isolation carts with PPE will be outside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89200"/>
            <a:ext cx="3136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Examples of contact isolation appropriate patients: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MDRO’s such as MRSA and VRE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Draining wounds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Scabies, Lice, Bed bugs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0"/>
            <a:ext cx="8209575" cy="67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2006600"/>
            <a:ext cx="289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Examples of Droplet isolation appropriate patients: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Seasonal Flu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Bacterial Meningitis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Strep Throat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Pertussis/RSV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99" y="0"/>
            <a:ext cx="8394701" cy="673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24100"/>
            <a:ext cx="3435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Examples of Airborne/Respiratory precaution appropriate patients: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Tuberculosis (TB)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Shingles/Chicken Pox (</a:t>
            </a:r>
            <a:r>
              <a:rPr lang="en-US" dirty="0" err="1" smtClean="0"/>
              <a:t>dessiminated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Avian Flu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224" y="187336"/>
            <a:ext cx="8489475" cy="65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4410"/>
            <a:ext cx="3289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Examples of Special Enteric precaution appropriate patients: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Clostridium </a:t>
            </a:r>
            <a:r>
              <a:rPr lang="en-US" dirty="0" err="1" smtClean="0"/>
              <a:t>dificile</a:t>
            </a:r>
            <a:r>
              <a:rPr lang="en-US" dirty="0" smtClean="0"/>
              <a:t> (</a:t>
            </a:r>
            <a:r>
              <a:rPr lang="en-US" dirty="0" err="1" smtClean="0"/>
              <a:t>C.diff</a:t>
            </a:r>
            <a:r>
              <a:rPr lang="en-US" dirty="0" smtClean="0"/>
              <a:t>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Norovirus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Acute Diarrhea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200" y="127000"/>
            <a:ext cx="8565700" cy="65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793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Jokerman</vt:lpstr>
      <vt:lpstr>Wingdings</vt:lpstr>
      <vt:lpstr>Office Theme</vt:lpstr>
      <vt:lpstr>1_Office Theme</vt:lpstr>
      <vt:lpstr>Infection Prevention</vt:lpstr>
      <vt:lpstr>What do we do?</vt:lpstr>
      <vt:lpstr>How Are Infectious Diseases Spread?</vt:lpstr>
      <vt:lpstr>What tools does MCHS provide to keep you safe?</vt:lpstr>
      <vt:lpstr>Personal Protective Equipment or PPE</vt:lpstr>
      <vt:lpstr>PowerPoint Presentation</vt:lpstr>
      <vt:lpstr>PowerPoint Presentation</vt:lpstr>
      <vt:lpstr>PowerPoint Presentation</vt:lpstr>
      <vt:lpstr>PowerPoint Presentation</vt:lpstr>
      <vt:lpstr>Hand Washing</vt:lpstr>
      <vt:lpstr>Hand Hygiene</vt:lpstr>
      <vt:lpstr>What things should you do to keep yourself, your patients and your co-workers safe?</vt:lpstr>
      <vt:lpstr>When to Wash Hands</vt:lpstr>
      <vt:lpstr>Frequently Missed Areas</vt:lpstr>
      <vt:lpstr>Ways to prevent spreading infection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Prevention</dc:title>
  <dc:creator>James Willhelm</dc:creator>
  <cp:lastModifiedBy>Erika Sanders</cp:lastModifiedBy>
  <cp:revision>23</cp:revision>
  <dcterms:created xsi:type="dcterms:W3CDTF">2015-11-03T21:09:14Z</dcterms:created>
  <dcterms:modified xsi:type="dcterms:W3CDTF">2016-11-21T19:39:34Z</dcterms:modified>
</cp:coreProperties>
</file>