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3"/>
  </p:sldMasterIdLst>
  <p:notesMasterIdLst>
    <p:notesMasterId r:id="rId2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81" r:id="rId21"/>
    <p:sldId id="282" r:id="rId22"/>
    <p:sldId id="280" r:id="rId23"/>
    <p:sldId id="275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3" autoAdjust="0"/>
    <p:restoredTop sz="94660"/>
  </p:normalViewPr>
  <p:slideViewPr>
    <p:cSldViewPr>
      <p:cViewPr varScale="1">
        <p:scale>
          <a:sx n="107" d="100"/>
          <a:sy n="107" d="100"/>
        </p:scale>
        <p:origin x="17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6199CF7-9C5F-4030-B88A-F341230385B2}" type="datetimeFigureOut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9E142A-D57B-4EA4-990F-B34783166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432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0D3DFC-CBF7-4207-AB5A-DCC102D8AEA8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87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FD78B22-55EB-428A-89AB-3E17106809A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23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0372-AE71-4C8E-93F9-A5E6812BDA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74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0372-AE71-4C8E-93F9-A5E6812BDA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141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0372-AE71-4C8E-93F9-A5E6812BDA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821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0372-AE71-4C8E-93F9-A5E6812BDA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628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0372-AE71-4C8E-93F9-A5E6812BDA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09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0372-AE71-4C8E-93F9-A5E6812BDA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237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0C1-0138-4300-8E7E-E0887B0CC18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7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D4E2-D89F-4556-A759-B551D1A889D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30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A8D2-6B83-4534-B0E7-0C071441DB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59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7F116-3FD6-45D0-A85D-DD71E26DA8B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58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1BE1-B0D6-44CE-BF5D-5648968E56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84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6C89-FC25-423C-9A65-00151239FD2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84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43F3-5AB9-4939-81D7-DF90F20E199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4C48-5FDB-412C-B895-ADC5DF13CAA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00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9D8F-B429-4077-A280-F452313D12B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96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70B8-B457-4C86-8ECB-FF4193666E8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39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DB0372-AE71-4C8E-93F9-A5E6812BDA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81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gsredano@echd.or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/>
              <a:t>HIPAA Privacy &amp; Security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Education for Health Care Professionals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Discussing PHI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Refrain from discussing PHI in public areas, such as elevators and reception areas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Medical and support staff should take care of sharing PHI with family members, relatives or personal representatives or patients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Information cannot be disclosed unless the patient has had the opportunity to agree with or object to the disclosure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914400"/>
            <a:ext cx="6571343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HIPAA and Research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90800"/>
            <a:ext cx="7772400" cy="36576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The IRB (Institutional Review Board) may not authorize the use or disclosure of PHI for research purposes except: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For reviews preparatory to research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For research on the protected health information of a decedent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If the information is completely “de-identified”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If the information is partially de-identified into a “limited data set” and the recipient of the information signs a data use agreement to protect the privacy of such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If MCH has obtained a valid authorization from the individual subject of the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If the IRB approves a waiver of the individual authorization requirement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HIPAA and Breach of Confidentiality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Anyone who knows or has reason to believe that another person has violated this policy should report the matter promptly to his or her supervisor or the Privacy Officer.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err="1"/>
              <a:t>Gingie</a:t>
            </a:r>
            <a:r>
              <a:rPr lang="en-US" altLang="en-US" dirty="0"/>
              <a:t> </a:t>
            </a:r>
            <a:r>
              <a:rPr lang="en-US" altLang="en-US" dirty="0" err="1"/>
              <a:t>Sredanovich</a:t>
            </a:r>
            <a:r>
              <a:rPr lang="en-US" altLang="en-US" dirty="0"/>
              <a:t> is the privacy officer at MCHS.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/>
              <a:t>(432) 640-1106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hlinkClick r:id="rId2"/>
              </a:rPr>
              <a:t>gsredano@echd.org</a:t>
            </a:r>
            <a:endParaRPr lang="en-US" altLang="en-US" dirty="0"/>
          </a:p>
          <a:p>
            <a:pPr>
              <a:lnSpc>
                <a:spcPct val="90000"/>
              </a:lnSpc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Internal Disciplinary Action	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/>
              <a:t>Individuals who breach the policies will be subject to appropriate discipline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They can also be subject to civil penalties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Employees can lose their job and face monetary penalties from $100 to $250,000 and/or 10 years in prison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Security 	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e-PHI is computer based patient health information that is used, created, stored, received, or transmitted by using any type of electronic information resource</a:t>
            </a:r>
          </a:p>
          <a:p>
            <a:pPr eaLnBrk="1" hangingPunct="1"/>
            <a:r>
              <a:rPr lang="en-US" altLang="en-US" dirty="0"/>
              <a:t>Ensure the confidentiality, integrity, and availability of information through information security safeguards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6571343" cy="104923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Confidentiality, Integrity, &amp; Availability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u="sng" dirty="0"/>
              <a:t>Confidentiality</a:t>
            </a:r>
            <a:r>
              <a:rPr lang="en-US" altLang="en-US" sz="2800" dirty="0"/>
              <a:t>- Ensure information will not be disclosed to unauthorized individuals or processes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u="sng" dirty="0"/>
              <a:t>Integrity</a:t>
            </a:r>
            <a:r>
              <a:rPr lang="en-US" altLang="en-US" sz="2800" dirty="0"/>
              <a:t>- Ensure that the condition of information has not been altered or destroyed in an unauthorized manner, &amp; data is accurately transferred from one system to another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u="sng" dirty="0"/>
              <a:t>Availability</a:t>
            </a:r>
            <a:r>
              <a:rPr lang="en-US" altLang="en-US" sz="2800" dirty="0"/>
              <a:t>- Ensure that information is accessible and usable upon demand by an authorized person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3491" y="804521"/>
            <a:ext cx="6571343" cy="7956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User ID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71650"/>
            <a:ext cx="7772400" cy="45529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Users are assigned a unique “User ID” for log-in purposes, which limits access to the minimum information needed to do the job. Never use anyone else’s ID to log to a computer or use a computer that has someone logged on already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Use of information systems is audited for inappropriate access or use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Access is cancelled for terminated employees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Passwords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71650"/>
            <a:ext cx="7772400" cy="4629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All passwords are to be changed at least once every 6 months, or immediately if a breach of a password is suspected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Passwords will not be inserted into email messages or others forms of electronic communication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Personal computers and other portable devices such as laptops, iPhones, iPads, etc.. Must be used as an information portal only. No sensitive or ePHI data will be stored on a portable device.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Pictur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804863"/>
            <a:ext cx="7704137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74638"/>
            <a:ext cx="7924800" cy="61261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HIPAA Privacy Rule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/>
              <a:t>The HIPAA Privacy Rule sets the standards for how covered entities and business associates are to maintain the privacy of Protected Health Information (PHI)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HIPAA is the most comprehensive healthcare reform in the history of the USA and HIPAA is mandatory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Pictur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95325"/>
            <a:ext cx="77724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Picture4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33400"/>
            <a:ext cx="8153400" cy="59404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In Summary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What is HIPAA</a:t>
            </a:r>
            <a:r>
              <a:rPr lang="en-US" altLang="en-US"/>
              <a:t>? The Health Insurance Portability and Accountability Act. It is a federal law that protects the privacy of patients’ health information. 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How does HIPAA Affect Me</a:t>
            </a:r>
            <a:r>
              <a:rPr lang="en-US" altLang="en-US"/>
              <a:t>? MCH requires all workforce members to sign a Confidentiality Agreement and to work together to protect the confidentiality and security of patients, proprietary, and MCH sensitive information. 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Points to Remember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85801" y="2602842"/>
            <a:ext cx="3810000" cy="407191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sz="1800" dirty="0"/>
              <a:t>Use private areas to discuss patient information if possible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n-US" sz="18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sz="1800" dirty="0"/>
              <a:t>Keep the volume of your voice lowered when having conversations concerning patients in open areas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n-US" sz="18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sz="1800" dirty="0"/>
              <a:t>When papers containing patient information are no longer needed or required, either shred them or place them in a secure shredding bin. DO NOT dispose of paper with PHI in a waste basket.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sz="1800" dirty="0"/>
              <a:t>Before talking with patient's family members or friends about a patient's condition, check with the patient first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n-US" sz="1800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2438400"/>
            <a:ext cx="3810000" cy="3448049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sz="1800" dirty="0"/>
              <a:t>Only access/use patient information when needed to perform your job and always go through the proper procedures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sz="1800" dirty="0"/>
              <a:t>Log off your computer or “lock” your workstation when you will be away from your work area so that PHI cannot be viewed or accesses in your absence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sz="1800" dirty="0"/>
              <a:t>Never share your password with anyone or leave it where someone might see it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n-US" sz="18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sz="1800" dirty="0"/>
              <a:t>Never use the logon credentials of another user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n-US"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More Points to Remember…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1800"/>
              <a:t>Check the patient directory before releasing any information, including the patient's room number, to see if patient opted out of directory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Be careful not to leave patient information at copy machines, faxes, or printers or in conference rooms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When faxing information internally or externally, use and “official” MCH coversheet and confirm the recipient’s fax number before faxing.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Do not remove health information</a:t>
            </a:r>
          </a:p>
        </p:txBody>
      </p:sp>
      <p:pic>
        <p:nvPicPr>
          <p:cNvPr id="33796" name="Picture 2" descr="C:\Documents and Settings\kleftwich\Local Settings\Temporary Internet Files\Content.IE5\GHUNG5YV\MP90044248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5025" y="3098536"/>
            <a:ext cx="3336925" cy="222461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 HIPAA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Protects the privacy and security of a patient’s health information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Provides for electronic and physical security of a patient's health information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Prevents health care fraud and abuse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Simplifies billing and other transactions, reducing health care administrative costs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What is a Business Associate?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800" dirty="0"/>
              <a:t>A person or entity which performs certain functions, activities, or services for or to patients involving the use and /or disclosure of PHI, but the person or entity is not part of MCH or its workforce.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Ex. Transcription services, temporary staffing services, record copying company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Protected Health Information (PHI)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4191000"/>
          </a:xfrm>
        </p:spPr>
        <p:txBody>
          <a:bodyPr/>
          <a:lstStyle/>
          <a:p>
            <a:pPr eaLnBrk="1" hangingPunct="1"/>
            <a:r>
              <a:rPr lang="en-US" altLang="en-US" dirty="0"/>
              <a:t>Relates to past, present, or future physical or mental condition of an individual</a:t>
            </a:r>
          </a:p>
          <a:p>
            <a:pPr lvl="1" eaLnBrk="1" hangingPunct="1"/>
            <a:r>
              <a:rPr lang="en-US" altLang="en-US" dirty="0"/>
              <a:t>Provisions of healthcare to an individual</a:t>
            </a:r>
          </a:p>
          <a:p>
            <a:pPr lvl="1" eaLnBrk="1" hangingPunct="1"/>
            <a:r>
              <a:rPr lang="en-US" altLang="en-US" dirty="0"/>
              <a:t>For payment of care provided to an individual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It is transmitted or maintained in any form (electronic, paper, or oral) and can be used to identify the individual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Uses and Disclosures of PHI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At MCH you must get signed authorization from the patient to disclose PHI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The authorization must: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Describe the PHI to be used or released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Identify who may use or release the PHI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Identify who may receive the PHI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Describe the purpose of the use or disclosure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Identify when the authorization expires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Be signed by the patient or someone making health care decisions (personal representative) for the patient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Notice of Privacy Practices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At MCH you must give each patient a notice of privacy practices that describes how: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marL="366713" lvl="1" indent="0" eaLnBrk="1" hangingPunct="1">
              <a:buFont typeface="Wingdings 2" pitchFamily="18" charset="2"/>
              <a:buNone/>
              <a:defRPr/>
            </a:pPr>
            <a:r>
              <a:rPr lang="en-US" dirty="0"/>
              <a:t>1. MCH can use and share his or her PHI</a:t>
            </a:r>
          </a:p>
          <a:p>
            <a:pPr marL="366713" lvl="1" indent="0" eaLnBrk="1" hangingPunct="1">
              <a:buFont typeface="Wingdings 2" pitchFamily="18" charset="2"/>
              <a:buNone/>
              <a:defRPr/>
            </a:pPr>
            <a:endParaRPr lang="en-US" dirty="0"/>
          </a:p>
          <a:p>
            <a:pPr marL="366713" lvl="1" indent="0" eaLnBrk="1" hangingPunct="1">
              <a:buFont typeface="Wingdings 2" pitchFamily="18" charset="2"/>
              <a:buNone/>
              <a:defRPr/>
            </a:pPr>
            <a:r>
              <a:rPr lang="en-US" dirty="0"/>
              <a:t>2. Their patient privacy rights and request that every patient sign a written acknowledgement that he/she has received the Notice of Privacy Practices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Patient Rights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right to request restriction of PHI uses &amp; disclosures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right to request alternative forms of communications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right to access and copy patient’s PHI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right to an accounting of the disclosures of PHI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right to request amendments to information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What does this Affect You?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At all times protect a patients information as if it were your own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Look at a patient's PHI only if you need it to perform your job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Give a patient’s PHI to others only when it’s necessary for them to perform their job, and do it discreetly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3276AABAAEB845B6361F94240EA121" ma:contentTypeVersion="1" ma:contentTypeDescription="Create a new document." ma:contentTypeScope="" ma:versionID="0ad77a55e9331a2d613d41f59e31c118">
  <xsd:schema xmlns:xsd="http://www.w3.org/2001/XMLSchema" xmlns:xs="http://www.w3.org/2001/XMLSchema" xmlns:p="http://schemas.microsoft.com/office/2006/metadata/properties" xmlns:ns1="http://schemas.microsoft.com/sharepoint/v3" xmlns:ns2="d014551c-b3d8-4800-8cbf-85456d7f21f5" targetNamespace="http://schemas.microsoft.com/office/2006/metadata/properties" ma:root="true" ma:fieldsID="d3ef92b5ee8181c845619718a8013306" ns1:_="" ns2:_="">
    <xsd:import namespace="http://schemas.microsoft.com/sharepoint/v3"/>
    <xsd:import namespace="d014551c-b3d8-4800-8cbf-85456d7f21f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4551c-b3d8-4800-8cbf-85456d7f21f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299705-178B-4345-B62F-B2E3EB867381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FFF88DFF-59C6-46F6-B46E-F2A2B91E8A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014551c-b3d8-4800-8cbf-85456d7f21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313</TotalTime>
  <Words>1239</Words>
  <Application>Microsoft Office PowerPoint</Application>
  <PresentationFormat>On-screen Show (4:3)</PresentationFormat>
  <Paragraphs>122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Garamond</vt:lpstr>
      <vt:lpstr>Wingdings</vt:lpstr>
      <vt:lpstr>Wingdings 2</vt:lpstr>
      <vt:lpstr>Organic</vt:lpstr>
      <vt:lpstr>HIPAA Privacy &amp; Security</vt:lpstr>
      <vt:lpstr>The HIPAA Privacy Rule</vt:lpstr>
      <vt:lpstr>  HIPAA</vt:lpstr>
      <vt:lpstr>What is a Business Associate?</vt:lpstr>
      <vt:lpstr>Protected Health Information (PHI)</vt:lpstr>
      <vt:lpstr>Uses and Disclosures of PHI</vt:lpstr>
      <vt:lpstr>Notice of Privacy Practices</vt:lpstr>
      <vt:lpstr>Patient Rights</vt:lpstr>
      <vt:lpstr>What does this Affect You?</vt:lpstr>
      <vt:lpstr>Discussing PHI</vt:lpstr>
      <vt:lpstr>HIPAA and Research</vt:lpstr>
      <vt:lpstr>HIPAA and Breach of Confidentiality</vt:lpstr>
      <vt:lpstr>Internal Disciplinary Action </vt:lpstr>
      <vt:lpstr>Security  </vt:lpstr>
      <vt:lpstr>Confidentiality, Integrity, &amp; Availability</vt:lpstr>
      <vt:lpstr>User ID</vt:lpstr>
      <vt:lpstr>Passwords</vt:lpstr>
      <vt:lpstr>PowerPoint Presentation</vt:lpstr>
      <vt:lpstr>PowerPoint Presentation</vt:lpstr>
      <vt:lpstr>PowerPoint Presentation</vt:lpstr>
      <vt:lpstr>PowerPoint Presentation</vt:lpstr>
      <vt:lpstr>In Summary</vt:lpstr>
      <vt:lpstr>Points to Remember</vt:lpstr>
      <vt:lpstr>More Points to Remember…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Pam Hodnett</dc:creator>
  <cp:keywords/>
  <dc:description/>
  <cp:lastModifiedBy>Johnathan Comer</cp:lastModifiedBy>
  <cp:revision>30</cp:revision>
  <cp:lastPrinted>1601-01-01T00:00:00Z</cp:lastPrinted>
  <dcterms:created xsi:type="dcterms:W3CDTF">1601-01-01T00:00:00Z</dcterms:created>
  <dcterms:modified xsi:type="dcterms:W3CDTF">2021-05-10T15:21:28Z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TC010690401033</vt:lpwstr>
  </property>
  <property fmtid="{D5CDD505-2E9C-101B-9397-08002B2CF9AE}" pid="3" name="_dlc_DocId">
    <vt:lpwstr>RUC6TW2VEKYK-197-25</vt:lpwstr>
  </property>
  <property fmtid="{D5CDD505-2E9C-101B-9397-08002B2CF9AE}" pid="4" name="_dlc_DocIdItemGuid">
    <vt:lpwstr>750ee137-a65a-4530-a9d3-cb823778b1db</vt:lpwstr>
  </property>
  <property fmtid="{D5CDD505-2E9C-101B-9397-08002B2CF9AE}" pid="5" name="_dlc_DocIdUrl">
    <vt:lpwstr>http://srvspswebcm/StudentS/SModules/_layouts/DocIdRedir.aspx?ID=RUC6TW2VEKYK-197-25, RUC6TW2VEKYK-197-25</vt:lpwstr>
  </property>
  <property fmtid="{D5CDD505-2E9C-101B-9397-08002B2CF9AE}" pid="6" name="PublishingExpirationDate">
    <vt:lpwstr/>
  </property>
  <property fmtid="{D5CDD505-2E9C-101B-9397-08002B2CF9AE}" pid="7" name="PublishingStartDate">
    <vt:lpwstr/>
  </property>
</Properties>
</file>